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png" ContentType="image/png"/>
  <Default Extension="rels" ContentType="application/vnd.openxmlformats-package.relationships+xml"/>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997"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79822" autoAdjust="0"/>
  </p:normalViewPr>
  <p:slideViewPr>
    <p:cSldViewPr snapToObjects="1">
      <p:cViewPr varScale="1">
        <p:scale>
          <a:sx n="89" d="100"/>
          <a:sy n="89" d="100"/>
        </p:scale>
        <p:origin x="-1344"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2DC4E0-DB32-A74D-A4B4-AE3572028B1E}" type="datetimeFigureOut">
              <a:rPr lang="en-US" smtClean="0"/>
              <a:pPr/>
              <a:t>9/8/10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FA6AFE-6731-A142-A89C-39FF74CC7A3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CFA6AFE-6731-A142-A89C-39FF74CC7A33}"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CFA6AFE-6731-A142-A89C-39FF74CC7A33}"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you may remember, I</a:t>
            </a:r>
            <a:r>
              <a:rPr lang="en-US" baseline="0" dirty="0" smtClean="0"/>
              <a:t> mainly work with main sequence stars in binaries with ultra cold dwarfs. Now, as for my previous work I had done a cross match between a list of MS stars and L dwarf candidates from 2MASS. The most interesting results are as follows. We found 3 possible binaries with known L dwarfs ( from </a:t>
            </a:r>
            <a:r>
              <a:rPr lang="en-US" baseline="0" dirty="0" err="1" smtClean="0"/>
              <a:t>DwarfArchive</a:t>
            </a:r>
            <a:r>
              <a:rPr lang="en-US" baseline="0" dirty="0" smtClean="0"/>
              <a:t>) and 22 other pairs with L dwarf candidates. Form the known L dwarfs we found one that has common proper motion. (the values for the proper motion are in literature).</a:t>
            </a:r>
          </a:p>
          <a:p>
            <a:endParaRPr lang="en-US" baseline="0" dirty="0" smtClean="0"/>
          </a:p>
          <a:p>
            <a:r>
              <a:rPr lang="en-US" baseline="0" dirty="0" smtClean="0"/>
              <a:t>L colors = 0.5 &lt; J-H &lt; 1.6</a:t>
            </a:r>
          </a:p>
          <a:p>
            <a:r>
              <a:rPr lang="en-US" baseline="0" dirty="0" smtClean="0"/>
              <a:t>	      0.4 &lt; H-K &lt; 1.1</a:t>
            </a:r>
          </a:p>
          <a:p>
            <a:r>
              <a:rPr lang="en-US" baseline="0" dirty="0" smtClean="0"/>
              <a:t>	     1.075 &lt; J-K &lt; 2.8</a:t>
            </a:r>
          </a:p>
          <a:p>
            <a:r>
              <a:rPr lang="en-US" baseline="0" dirty="0" smtClean="0"/>
              <a:t>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CFA6AFE-6731-A142-A89C-39FF74CC7A33}"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as for this binary. This</a:t>
            </a:r>
            <a:r>
              <a:rPr lang="en-US" baseline="0" dirty="0" smtClean="0"/>
              <a:t> is constituted by a known L dwarf, with proper motion measurements already in the archive. It is classified as a L4 dwarf, even though its spectral type might be L2 or L6 due to the low </a:t>
            </a:r>
            <a:r>
              <a:rPr lang="en-US" baseline="0" dirty="0" err="1" smtClean="0"/>
              <a:t>singal</a:t>
            </a:r>
            <a:r>
              <a:rPr lang="en-US" baseline="0" dirty="0" smtClean="0"/>
              <a:t>-to-noise detection. The spectral classification was done by comparing its spectrum with nine standard L0-L8 spectra. The distance was determined using 2MASS J photometry and the MJ value. The primary star is in fact a double binary with a variable star and a K5 star. The distances are a bit different, but if we take into account the error bars it is possible that these are in fact a bound system! The detection sigma of this discovery is 1.3 which is quite good. The </a:t>
            </a:r>
            <a:r>
              <a:rPr lang="en-US" baseline="0" dirty="0" err="1" smtClean="0"/>
              <a:t>Faherty</a:t>
            </a:r>
            <a:r>
              <a:rPr lang="en-US" baseline="0" dirty="0" smtClean="0"/>
              <a:t> binary in our sample had a similar value for the sigma detection threshold.  </a:t>
            </a:r>
            <a:endParaRPr lang="en-US" dirty="0"/>
          </a:p>
        </p:txBody>
      </p:sp>
      <p:sp>
        <p:nvSpPr>
          <p:cNvPr id="4" name="Slide Number Placeholder 3"/>
          <p:cNvSpPr>
            <a:spLocks noGrp="1"/>
          </p:cNvSpPr>
          <p:nvPr>
            <p:ph type="sldNum" sz="quarter" idx="10"/>
          </p:nvPr>
        </p:nvSpPr>
        <p:spPr/>
        <p:txBody>
          <a:bodyPr/>
          <a:lstStyle/>
          <a:p>
            <a:fld id="{7CFA6AFE-6731-A142-A89C-39FF74CC7A33}"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used two epochs</a:t>
            </a:r>
            <a:r>
              <a:rPr lang="en-US" baseline="0" dirty="0" smtClean="0"/>
              <a:t> to calculate the proper motion of the L dwarfs. First we used </a:t>
            </a:r>
            <a:r>
              <a:rPr lang="en-US" baseline="0" dirty="0" err="1" smtClean="0"/>
              <a:t>geomap</a:t>
            </a:r>
            <a:r>
              <a:rPr lang="en-US" baseline="0" dirty="0" smtClean="0"/>
              <a:t> and </a:t>
            </a:r>
            <a:r>
              <a:rPr lang="en-US" baseline="0" dirty="0" err="1" smtClean="0"/>
              <a:t>geoxytran</a:t>
            </a:r>
            <a:r>
              <a:rPr lang="en-US" baseline="0" dirty="0" smtClean="0"/>
              <a:t> in </a:t>
            </a:r>
            <a:r>
              <a:rPr lang="en-US" baseline="0" dirty="0" err="1" smtClean="0"/>
              <a:t>iraf</a:t>
            </a:r>
            <a:r>
              <a:rPr lang="en-US" baseline="0" dirty="0" smtClean="0"/>
              <a:t> to see the new coordinates that the object should have in the second epoch. Then we compared that theoretical value with the real one to calculate how much the object had moved in the sky. After having the proper motion for the 22 L dwarf candidates we checked for common proper motion with the main sequence stars (all of them had proper motion measurements in SIMBAD).</a:t>
            </a:r>
            <a:endParaRPr lang="en-US" dirty="0"/>
          </a:p>
        </p:txBody>
      </p:sp>
      <p:sp>
        <p:nvSpPr>
          <p:cNvPr id="4" name="Slide Number Placeholder 3"/>
          <p:cNvSpPr>
            <a:spLocks noGrp="1"/>
          </p:cNvSpPr>
          <p:nvPr>
            <p:ph type="sldNum" sz="quarter" idx="10"/>
          </p:nvPr>
        </p:nvSpPr>
        <p:spPr/>
        <p:txBody>
          <a:bodyPr/>
          <a:lstStyle/>
          <a:p>
            <a:fld id="{7CFA6AFE-6731-A142-A89C-39FF74CC7A33}"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found 8 cases in which the binaries had in fact common proper motion. The results can be shown in the table. </a:t>
            </a:r>
          </a:p>
        </p:txBody>
      </p:sp>
      <p:sp>
        <p:nvSpPr>
          <p:cNvPr id="4" name="Slide Number Placeholder 3"/>
          <p:cNvSpPr>
            <a:spLocks noGrp="1"/>
          </p:cNvSpPr>
          <p:nvPr>
            <p:ph type="sldNum" sz="quarter" idx="10"/>
          </p:nvPr>
        </p:nvSpPr>
        <p:spPr/>
        <p:txBody>
          <a:bodyPr/>
          <a:lstStyle/>
          <a:p>
            <a:fld id="{7CFA6AFE-6731-A142-A89C-39FF74CC7A33}"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CFA6AFE-6731-A142-A89C-39FF74CC7A33}"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GB"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GB"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710F4C3B-12BB-4EC8-A596-2037BFBCFD5E}" type="datetime1">
              <a:rPr lang="en-US" smtClean="0"/>
              <a:pPr/>
              <a:t>9/8/10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pPr algn="r" eaLnBrk="1" latinLnBrk="0" hangingPunct="1"/>
            <a:fld id="{96652B35-718D-4E28-AFEB-B694A3B357E8}" type="slidenum">
              <a:rPr kumimoji="0" lang="en-US" smtClean="0"/>
              <a:pPr algn="r" eaLnBrk="1" latinLnBrk="0" hangingPunct="1"/>
              <a:t>‹#›</a:t>
            </a:fld>
            <a:endParaRPr kumimoji="0" lang="en-US" sz="1800" dirty="0">
              <a:solidFill>
                <a:schemeClr val="bg1"/>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6FBF7D78-6C14-594B-9545-DE36828C547A}" type="datetimeFigureOut">
              <a:rPr lang="en-US" smtClean="0"/>
              <a:pPr/>
              <a:t>9/8/10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213FD7-33C3-FD4C-9756-507094F90F8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6FBF7D78-6C14-594B-9545-DE36828C547A}" type="datetimeFigureOut">
              <a:rPr lang="en-US" smtClean="0"/>
              <a:pPr/>
              <a:t>9/8/10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213FD7-33C3-FD4C-9756-507094F90F8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7" name="Date Placeholder 6"/>
          <p:cNvSpPr>
            <a:spLocks noGrp="1"/>
          </p:cNvSpPr>
          <p:nvPr>
            <p:ph type="dt" sz="half" idx="14"/>
          </p:nvPr>
        </p:nvSpPr>
        <p:spPr/>
        <p:txBody>
          <a:bodyPr rtlCol="0"/>
          <a:lstStyle/>
          <a:p>
            <a:fld id="{6FBF7D78-6C14-594B-9545-DE36828C547A}" type="datetimeFigureOut">
              <a:rPr lang="en-US" smtClean="0"/>
              <a:pPr/>
              <a:t>9/8/10</a:t>
            </a:fld>
            <a:endParaRPr lang="en-US"/>
          </a:p>
        </p:txBody>
      </p:sp>
      <p:sp>
        <p:nvSpPr>
          <p:cNvPr id="9" name="Slide Number Placeholder 8"/>
          <p:cNvSpPr>
            <a:spLocks noGrp="1"/>
          </p:cNvSpPr>
          <p:nvPr>
            <p:ph type="sldNum" sz="quarter" idx="15"/>
          </p:nvPr>
        </p:nvSpPr>
        <p:spPr/>
        <p:txBody>
          <a:bodyPr rtlCol="0"/>
          <a:lstStyle/>
          <a:p>
            <a:fld id="{E3213FD7-33C3-FD4C-9756-507094F90F8C}"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GB"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GB"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5DA7FD2D-5A5F-45B1-82F9-83DDE5E26DCD}" type="datetime1">
              <a:rPr lang="en-US" smtClean="0"/>
              <a:pPr/>
              <a:t>9/8/10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CD8CFD7C-5133-4F31-B8DD-48811D9CC47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5" name="Date Placeholder 4"/>
          <p:cNvSpPr>
            <a:spLocks noGrp="1"/>
          </p:cNvSpPr>
          <p:nvPr>
            <p:ph type="dt" sz="half" idx="10"/>
          </p:nvPr>
        </p:nvSpPr>
        <p:spPr/>
        <p:txBody>
          <a:bodyPr/>
          <a:lstStyle/>
          <a:p>
            <a:fld id="{6FBF7D78-6C14-594B-9545-DE36828C547A}" type="datetimeFigureOut">
              <a:rPr lang="en-US" smtClean="0"/>
              <a:pPr/>
              <a:t>9/8/10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213FD7-33C3-FD4C-9756-507094F90F8C}"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GB" smtClean="0"/>
              <a:t>Click to edit Master title style</a:t>
            </a:r>
            <a:endParaRPr kumimoji="0" lang="en-US"/>
          </a:p>
        </p:txBody>
      </p:sp>
      <p:sp>
        <p:nvSpPr>
          <p:cNvPr id="7" name="Date Placeholder 6"/>
          <p:cNvSpPr>
            <a:spLocks noGrp="1"/>
          </p:cNvSpPr>
          <p:nvPr>
            <p:ph type="dt" sz="half" idx="10"/>
          </p:nvPr>
        </p:nvSpPr>
        <p:spPr/>
        <p:txBody>
          <a:bodyPr/>
          <a:lstStyle/>
          <a:p>
            <a:fld id="{6FBF7D78-6C14-594B-9545-DE36828C547A}" type="datetimeFigureOut">
              <a:rPr lang="en-US" smtClean="0"/>
              <a:pPr/>
              <a:t>9/8/10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213FD7-33C3-FD4C-9756-507094F90F8C}"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GB"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GB"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6" name="Date Placeholder 5"/>
          <p:cNvSpPr>
            <a:spLocks noGrp="1"/>
          </p:cNvSpPr>
          <p:nvPr>
            <p:ph type="dt" sz="half" idx="10"/>
          </p:nvPr>
        </p:nvSpPr>
        <p:spPr/>
        <p:txBody>
          <a:bodyPr rtlCol="0"/>
          <a:lstStyle/>
          <a:p>
            <a:fld id="{6FBF7D78-6C14-594B-9545-DE36828C547A}" type="datetimeFigureOut">
              <a:rPr lang="en-US" smtClean="0"/>
              <a:pPr/>
              <a:t>9/8/10</a:t>
            </a:fld>
            <a:endParaRPr lang="en-US"/>
          </a:p>
        </p:txBody>
      </p:sp>
      <p:sp>
        <p:nvSpPr>
          <p:cNvPr id="7" name="Slide Number Placeholder 6"/>
          <p:cNvSpPr>
            <a:spLocks noGrp="1"/>
          </p:cNvSpPr>
          <p:nvPr>
            <p:ph type="sldNum" sz="quarter" idx="11"/>
          </p:nvPr>
        </p:nvSpPr>
        <p:spPr/>
        <p:txBody>
          <a:bodyPr rtlCol="0"/>
          <a:lstStyle/>
          <a:p>
            <a:fld id="{E3213FD7-33C3-FD4C-9756-507094F90F8C}"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BF7D78-6C14-594B-9545-DE36828C547A}" type="datetimeFigureOut">
              <a:rPr lang="en-US" smtClean="0"/>
              <a:pPr/>
              <a:t>9/8/10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213FD7-33C3-FD4C-9756-507094F90F8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GB"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GB"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21" name="Date Placeholder 20"/>
          <p:cNvSpPr>
            <a:spLocks noGrp="1"/>
          </p:cNvSpPr>
          <p:nvPr>
            <p:ph type="dt" sz="half" idx="14"/>
          </p:nvPr>
        </p:nvSpPr>
        <p:spPr/>
        <p:txBody>
          <a:bodyPr rtlCol="0"/>
          <a:lstStyle/>
          <a:p>
            <a:fld id="{6FBF7D78-6C14-594B-9545-DE36828C547A}" type="datetimeFigureOut">
              <a:rPr lang="en-US" smtClean="0"/>
              <a:pPr/>
              <a:t>9/8/10</a:t>
            </a:fld>
            <a:endParaRPr lang="en-US"/>
          </a:p>
        </p:txBody>
      </p:sp>
      <p:sp>
        <p:nvSpPr>
          <p:cNvPr id="22" name="Slide Number Placeholder 21"/>
          <p:cNvSpPr>
            <a:spLocks noGrp="1"/>
          </p:cNvSpPr>
          <p:nvPr>
            <p:ph type="sldNum" sz="quarter" idx="15"/>
          </p:nvPr>
        </p:nvSpPr>
        <p:spPr/>
        <p:txBody>
          <a:bodyPr rtlCol="0"/>
          <a:lstStyle/>
          <a:p>
            <a:fld id="{69E29E33-B620-47F9-BB04-8846C2A5AFCC}" type="slidenum">
              <a:rPr kumimoji="0" lang="en-US" smtClean="0"/>
              <a:pPr/>
              <a:t>‹#›</a:t>
            </a:fld>
            <a:endParaRPr kumimoji="0"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GB"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GB"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GB"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FBF7D78-6C14-594B-9545-DE36828C547A}" type="datetimeFigureOut">
              <a:rPr lang="en-US" smtClean="0"/>
              <a:pPr/>
              <a:t>9/8/10</a:t>
            </a:fld>
            <a:endParaRPr lang="en-US"/>
          </a:p>
        </p:txBody>
      </p:sp>
      <p:sp>
        <p:nvSpPr>
          <p:cNvPr id="18" name="Slide Number Placeholder 17"/>
          <p:cNvSpPr>
            <a:spLocks noGrp="1"/>
          </p:cNvSpPr>
          <p:nvPr>
            <p:ph type="sldNum" sz="quarter" idx="11"/>
          </p:nvPr>
        </p:nvSpPr>
        <p:spPr/>
        <p:txBody>
          <a:bodyPr rtlCol="0"/>
          <a:lstStyle/>
          <a:p>
            <a:fld id="{E3213FD7-33C3-FD4C-9756-507094F90F8C}"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GB"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GB" smtClean="0"/>
              <a:t>Click to edit Master text styles</a:t>
            </a:r>
          </a:p>
          <a:p>
            <a:pPr lvl="1" eaLnBrk="1" latinLnBrk="0" hangingPunct="1"/>
            <a:r>
              <a:rPr kumimoji="0" lang="en-GB" smtClean="0"/>
              <a:t>Second level</a:t>
            </a:r>
          </a:p>
          <a:p>
            <a:pPr lvl="2" eaLnBrk="1" latinLnBrk="0" hangingPunct="1"/>
            <a:r>
              <a:rPr kumimoji="0" lang="en-GB" smtClean="0"/>
              <a:t>Third level</a:t>
            </a:r>
          </a:p>
          <a:p>
            <a:pPr lvl="3" eaLnBrk="1" latinLnBrk="0" hangingPunct="1"/>
            <a:r>
              <a:rPr kumimoji="0" lang="en-GB" smtClean="0"/>
              <a:t>Fourth level</a:t>
            </a:r>
          </a:p>
          <a:p>
            <a:pPr lvl="4" eaLnBrk="1" latinLnBrk="0" hangingPunct="1"/>
            <a:r>
              <a:rPr kumimoji="0" lang="en-GB"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FBF7D78-6C14-594B-9545-DE36828C547A}" type="datetimeFigureOut">
              <a:rPr lang="en-US" smtClean="0"/>
              <a:pPr/>
              <a:t>9/8/10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3213FD7-33C3-FD4C-9756-507094F90F8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98" r:id="rId1"/>
    <p:sldLayoutId id="2147483999" r:id="rId2"/>
    <p:sldLayoutId id="2147484000" r:id="rId3"/>
    <p:sldLayoutId id="2147484001" r:id="rId4"/>
    <p:sldLayoutId id="2147484002" r:id="rId5"/>
    <p:sldLayoutId id="2147484003" r:id="rId6"/>
    <p:sldLayoutId id="2147484004" r:id="rId7"/>
    <p:sldLayoutId id="2147484005" r:id="rId8"/>
    <p:sldLayoutId id="2147484006" r:id="rId9"/>
    <p:sldLayoutId id="2147484007" r:id="rId10"/>
    <p:sldLayoutId id="2147484008"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 Id="rId3"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New ultra cold dwarf binaries </a:t>
            </a:r>
            <a:endParaRPr lang="en-US" dirty="0"/>
          </a:p>
        </p:txBody>
      </p:sp>
      <p:sp>
        <p:nvSpPr>
          <p:cNvPr id="3" name="Subtitle 2"/>
          <p:cNvSpPr>
            <a:spLocks noGrp="1"/>
          </p:cNvSpPr>
          <p:nvPr>
            <p:ph type="subTitle" idx="1"/>
          </p:nvPr>
        </p:nvSpPr>
        <p:spPr/>
        <p:txBody>
          <a:bodyPr/>
          <a:lstStyle/>
          <a:p>
            <a:endParaRPr lang="en-US" dirty="0" smtClean="0"/>
          </a:p>
          <a:p>
            <a:pPr algn="ctr"/>
            <a:r>
              <a:rPr lang="en-US" dirty="0" smtClean="0"/>
              <a:t>New discoveries and follow up observations</a:t>
            </a:r>
            <a:endParaRPr lang="en-US" dirty="0"/>
          </a:p>
        </p:txBody>
      </p:sp>
      <p:sp>
        <p:nvSpPr>
          <p:cNvPr id="4" name="TextBox 3"/>
          <p:cNvSpPr txBox="1"/>
          <p:nvPr/>
        </p:nvSpPr>
        <p:spPr>
          <a:xfrm>
            <a:off x="1219200" y="457200"/>
            <a:ext cx="6705600" cy="369332"/>
          </a:xfrm>
          <a:prstGeom prst="rect">
            <a:avLst/>
          </a:prstGeom>
          <a:noFill/>
        </p:spPr>
        <p:txBody>
          <a:bodyPr wrap="square" rtlCol="0">
            <a:spAutoFit/>
          </a:bodyPr>
          <a:lstStyle/>
          <a:p>
            <a:pPr algn="ctr"/>
            <a:r>
              <a:rPr lang="en-US" dirty="0" smtClean="0">
                <a:solidFill>
                  <a:schemeClr val="tx2"/>
                </a:solidFill>
              </a:rPr>
              <a:t>University of Hertfordshire</a:t>
            </a:r>
            <a:endParaRPr lang="en-US" dirty="0">
              <a:solidFill>
                <a:schemeClr val="tx2"/>
              </a:solidFill>
            </a:endParaRPr>
          </a:p>
        </p:txBody>
      </p:sp>
      <p:pic>
        <p:nvPicPr>
          <p:cNvPr id="5" name="Picture 2"/>
          <p:cNvPicPr>
            <a:picLocks noChangeAspect="1" noChangeArrowheads="1"/>
          </p:cNvPicPr>
          <p:nvPr/>
        </p:nvPicPr>
        <p:blipFill>
          <a:blip r:embed="rId3" cstate="print"/>
          <a:srcRect/>
          <a:stretch>
            <a:fillRect/>
          </a:stretch>
        </p:blipFill>
        <p:spPr bwMode="auto">
          <a:xfrm>
            <a:off x="7757099" y="304800"/>
            <a:ext cx="1195137" cy="1066800"/>
          </a:xfrm>
          <a:prstGeom prst="rect">
            <a:avLst/>
          </a:prstGeom>
          <a:noFill/>
          <a:ln w="9525">
            <a:noFill/>
            <a:miter lim="800000"/>
            <a:headEnd/>
            <a:tailEnd/>
          </a:ln>
        </p:spPr>
      </p:pic>
      <p:pic>
        <p:nvPicPr>
          <p:cNvPr id="6" name="Picture 5"/>
          <p:cNvPicPr>
            <a:picLocks noChangeAspect="1"/>
          </p:cNvPicPr>
          <p:nvPr/>
        </p:nvPicPr>
        <p:blipFill>
          <a:blip r:embed="rId4" cstate="print"/>
          <a:stretch>
            <a:fillRect/>
          </a:stretch>
        </p:blipFill>
        <p:spPr>
          <a:xfrm>
            <a:off x="6971036" y="1600200"/>
            <a:ext cx="1981200" cy="944372"/>
          </a:xfrm>
          <a:prstGeom prst="rect">
            <a:avLst/>
          </a:prstGeom>
        </p:spPr>
      </p:pic>
      <p:sp>
        <p:nvSpPr>
          <p:cNvPr id="7" name="TextBox 6"/>
          <p:cNvSpPr txBox="1"/>
          <p:nvPr/>
        </p:nvSpPr>
        <p:spPr>
          <a:xfrm>
            <a:off x="2362200" y="2129135"/>
            <a:ext cx="4343400" cy="461665"/>
          </a:xfrm>
          <a:prstGeom prst="rect">
            <a:avLst/>
          </a:prstGeom>
          <a:noFill/>
        </p:spPr>
        <p:txBody>
          <a:bodyPr wrap="square" rtlCol="0">
            <a:spAutoFit/>
          </a:bodyPr>
          <a:lstStyle/>
          <a:p>
            <a:pPr algn="ctr"/>
            <a:r>
              <a:rPr lang="en-US" sz="2400" b="1" dirty="0" smtClean="0">
                <a:solidFill>
                  <a:srgbClr val="575F6D"/>
                </a:solidFill>
              </a:rPr>
              <a:t>Joana Gomes</a:t>
            </a:r>
            <a:endParaRPr lang="en-US" sz="2400" b="1" dirty="0">
              <a:solidFill>
                <a:srgbClr val="575F6D"/>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Rectangle 2"/>
          <p:cNvSpPr/>
          <p:nvPr/>
        </p:nvSpPr>
        <p:spPr>
          <a:xfrm>
            <a:off x="6781800" y="6019800"/>
            <a:ext cx="1600200" cy="609600"/>
          </a:xfrm>
          <a:prstGeom prst="rect">
            <a:avLst/>
          </a:prstGeom>
          <a:solidFill>
            <a:schemeClr val="accent1">
              <a:lumMod val="60000"/>
              <a:lumOff val="40000"/>
            </a:schemeClr>
          </a:solidFill>
          <a:ln>
            <a:solidFill>
              <a:schemeClr val="accent1">
                <a:lumMod val="60000"/>
                <a:lumOff val="40000"/>
              </a:schemeClr>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6858000" y="6169223"/>
            <a:ext cx="1600200" cy="307777"/>
          </a:xfrm>
          <a:prstGeom prst="rect">
            <a:avLst/>
          </a:prstGeom>
          <a:noFill/>
        </p:spPr>
        <p:txBody>
          <a:bodyPr wrap="square" rtlCol="0">
            <a:spAutoFit/>
          </a:bodyPr>
          <a:lstStyle/>
          <a:p>
            <a:r>
              <a:rPr lang="en-US" sz="1400" dirty="0" smtClean="0">
                <a:solidFill>
                  <a:schemeClr val="tx2"/>
                </a:solidFill>
              </a:rPr>
              <a:t>Observations</a:t>
            </a:r>
            <a:endParaRPr lang="en-US" sz="1400" dirty="0">
              <a:solidFill>
                <a:schemeClr val="tx2"/>
              </a:solidFill>
            </a:endParaRPr>
          </a:p>
        </p:txBody>
      </p:sp>
      <p:sp>
        <p:nvSpPr>
          <p:cNvPr id="6" name="TextBox 5"/>
          <p:cNvSpPr txBox="1"/>
          <p:nvPr/>
        </p:nvSpPr>
        <p:spPr>
          <a:xfrm>
            <a:off x="304800" y="228600"/>
            <a:ext cx="3200400" cy="461665"/>
          </a:xfrm>
          <a:prstGeom prst="rect">
            <a:avLst/>
          </a:prstGeom>
          <a:noFill/>
        </p:spPr>
        <p:txBody>
          <a:bodyPr wrap="square" rtlCol="0">
            <a:spAutoFit/>
          </a:bodyPr>
          <a:lstStyle/>
          <a:p>
            <a:r>
              <a:rPr lang="en-US" sz="2400" b="1" dirty="0" smtClean="0">
                <a:solidFill>
                  <a:schemeClr val="accent1"/>
                </a:solidFill>
              </a:rPr>
              <a:t>Observations</a:t>
            </a:r>
            <a:endParaRPr lang="en-US" sz="2400" b="1" dirty="0">
              <a:solidFill>
                <a:schemeClr val="accent1"/>
              </a:solidFill>
            </a:endParaRPr>
          </a:p>
        </p:txBody>
      </p:sp>
      <p:sp>
        <p:nvSpPr>
          <p:cNvPr id="8" name="TextBox 7"/>
          <p:cNvSpPr txBox="1"/>
          <p:nvPr/>
        </p:nvSpPr>
        <p:spPr>
          <a:xfrm>
            <a:off x="304800" y="609600"/>
            <a:ext cx="4572000" cy="2585323"/>
          </a:xfrm>
          <a:prstGeom prst="rect">
            <a:avLst/>
          </a:prstGeom>
          <a:noFill/>
        </p:spPr>
        <p:txBody>
          <a:bodyPr wrap="square" rtlCol="0">
            <a:spAutoFit/>
          </a:bodyPr>
          <a:lstStyle/>
          <a:p>
            <a:endParaRPr lang="en-US" dirty="0" smtClean="0">
              <a:solidFill>
                <a:schemeClr val="tx2"/>
              </a:solidFill>
            </a:endParaRPr>
          </a:p>
          <a:p>
            <a:r>
              <a:rPr lang="en-US" dirty="0" smtClean="0">
                <a:solidFill>
                  <a:schemeClr val="tx2"/>
                </a:solidFill>
              </a:rPr>
              <a:t>We observed two T dwarf candidates</a:t>
            </a:r>
          </a:p>
          <a:p>
            <a:endParaRPr lang="en-US" dirty="0" smtClean="0">
              <a:solidFill>
                <a:schemeClr val="tx2"/>
              </a:solidFill>
            </a:endParaRPr>
          </a:p>
          <a:p>
            <a:pPr>
              <a:buFontTx/>
              <a:buChar char="-"/>
            </a:pPr>
            <a:r>
              <a:rPr lang="en-US" dirty="0" smtClean="0">
                <a:solidFill>
                  <a:schemeClr val="tx2"/>
                </a:solidFill>
              </a:rPr>
              <a:t> One object didn’t show up in the second epoch</a:t>
            </a:r>
          </a:p>
          <a:p>
            <a:pPr>
              <a:buFontTx/>
              <a:buChar char="-"/>
            </a:pPr>
            <a:endParaRPr lang="en-US" dirty="0" smtClean="0">
              <a:solidFill>
                <a:schemeClr val="tx2"/>
              </a:solidFill>
            </a:endParaRPr>
          </a:p>
          <a:p>
            <a:pPr>
              <a:buFontTx/>
              <a:buChar char="-"/>
            </a:pPr>
            <a:r>
              <a:rPr lang="en-US" dirty="0" smtClean="0">
                <a:solidFill>
                  <a:schemeClr val="tx2"/>
                </a:solidFill>
              </a:rPr>
              <a:t> The other one is a spurious source from 2MASS but there is something bright in the observations! </a:t>
            </a:r>
            <a:endParaRPr lang="en-US" dirty="0">
              <a:solidFill>
                <a:schemeClr val="tx2"/>
              </a:solidFill>
            </a:endParaRPr>
          </a:p>
        </p:txBody>
      </p:sp>
      <p:pic>
        <p:nvPicPr>
          <p:cNvPr id="9" name="Picture 8"/>
          <p:cNvPicPr>
            <a:picLocks noChangeAspect="1"/>
          </p:cNvPicPr>
          <p:nvPr/>
        </p:nvPicPr>
        <p:blipFill>
          <a:blip r:embed="rId2"/>
          <a:stretch>
            <a:fillRect/>
          </a:stretch>
        </p:blipFill>
        <p:spPr>
          <a:xfrm>
            <a:off x="5562600" y="152400"/>
            <a:ext cx="2772079" cy="544408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 name="Picture 9"/>
          <p:cNvPicPr>
            <a:picLocks noChangeAspect="1"/>
          </p:cNvPicPr>
          <p:nvPr/>
        </p:nvPicPr>
        <p:blipFill>
          <a:blip r:embed="rId3"/>
          <a:stretch>
            <a:fillRect/>
          </a:stretch>
        </p:blipFill>
        <p:spPr>
          <a:xfrm>
            <a:off x="993558" y="3276600"/>
            <a:ext cx="3349842" cy="30035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1" name="TextBox 10"/>
          <p:cNvSpPr txBox="1"/>
          <p:nvPr/>
        </p:nvSpPr>
        <p:spPr>
          <a:xfrm>
            <a:off x="2162479" y="6324600"/>
            <a:ext cx="1495121" cy="307777"/>
          </a:xfrm>
          <a:prstGeom prst="rect">
            <a:avLst/>
          </a:prstGeom>
          <a:noFill/>
        </p:spPr>
        <p:txBody>
          <a:bodyPr wrap="square" rtlCol="0">
            <a:spAutoFit/>
          </a:bodyPr>
          <a:lstStyle/>
          <a:p>
            <a:r>
              <a:rPr lang="en-US" sz="1400" dirty="0" smtClean="0">
                <a:solidFill>
                  <a:srgbClr val="575F6D"/>
                </a:solidFill>
              </a:rPr>
              <a:t>SOAR image</a:t>
            </a:r>
            <a:endParaRPr lang="en-US" sz="1400" dirty="0">
              <a:solidFill>
                <a:srgbClr val="575F6D"/>
              </a:solidFill>
            </a:endParaRPr>
          </a:p>
        </p:txBody>
      </p:sp>
      <p:sp>
        <p:nvSpPr>
          <p:cNvPr id="12" name="TextBox 11"/>
          <p:cNvSpPr txBox="1"/>
          <p:nvPr/>
        </p:nvSpPr>
        <p:spPr>
          <a:xfrm>
            <a:off x="5609921" y="5635823"/>
            <a:ext cx="2848279" cy="307777"/>
          </a:xfrm>
          <a:prstGeom prst="rect">
            <a:avLst/>
          </a:prstGeom>
          <a:noFill/>
        </p:spPr>
        <p:txBody>
          <a:bodyPr wrap="square" rtlCol="0">
            <a:spAutoFit/>
          </a:bodyPr>
          <a:lstStyle/>
          <a:p>
            <a:r>
              <a:rPr lang="en-US" sz="1400" dirty="0" smtClean="0">
                <a:solidFill>
                  <a:srgbClr val="575F6D"/>
                </a:solidFill>
              </a:rPr>
              <a:t>2MASS image in the J band</a:t>
            </a:r>
            <a:endParaRPr lang="en-US" sz="1400" dirty="0">
              <a:solidFill>
                <a:srgbClr val="575F6D"/>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Rectangle 2"/>
          <p:cNvSpPr/>
          <p:nvPr/>
        </p:nvSpPr>
        <p:spPr>
          <a:xfrm>
            <a:off x="6781800" y="6019800"/>
            <a:ext cx="1600200" cy="609600"/>
          </a:xfrm>
          <a:prstGeom prst="rect">
            <a:avLst/>
          </a:prstGeom>
          <a:solidFill>
            <a:schemeClr val="accent1">
              <a:lumMod val="60000"/>
              <a:lumOff val="40000"/>
            </a:schemeClr>
          </a:solidFill>
          <a:ln>
            <a:solidFill>
              <a:schemeClr val="accent1">
                <a:lumMod val="60000"/>
                <a:lumOff val="40000"/>
              </a:schemeClr>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6858000" y="6169223"/>
            <a:ext cx="1600200" cy="307777"/>
          </a:xfrm>
          <a:prstGeom prst="rect">
            <a:avLst/>
          </a:prstGeom>
          <a:noFill/>
        </p:spPr>
        <p:txBody>
          <a:bodyPr wrap="square" rtlCol="0">
            <a:spAutoFit/>
          </a:bodyPr>
          <a:lstStyle/>
          <a:p>
            <a:r>
              <a:rPr lang="en-US" sz="1400" dirty="0" smtClean="0">
                <a:solidFill>
                  <a:schemeClr val="tx2"/>
                </a:solidFill>
              </a:rPr>
              <a:t>Observations</a:t>
            </a:r>
            <a:endParaRPr lang="en-US" sz="1400" dirty="0">
              <a:solidFill>
                <a:schemeClr val="tx2"/>
              </a:solidFill>
            </a:endParaRPr>
          </a:p>
        </p:txBody>
      </p:sp>
      <p:sp>
        <p:nvSpPr>
          <p:cNvPr id="7" name="TextBox 6"/>
          <p:cNvSpPr txBox="1"/>
          <p:nvPr/>
        </p:nvSpPr>
        <p:spPr>
          <a:xfrm>
            <a:off x="457200" y="381000"/>
            <a:ext cx="3048000" cy="369332"/>
          </a:xfrm>
          <a:prstGeom prst="rect">
            <a:avLst/>
          </a:prstGeom>
          <a:noFill/>
        </p:spPr>
        <p:txBody>
          <a:bodyPr wrap="square" rtlCol="0">
            <a:spAutoFit/>
          </a:bodyPr>
          <a:lstStyle/>
          <a:p>
            <a:pPr>
              <a:buFont typeface="Arial"/>
              <a:buChar char="•"/>
            </a:pPr>
            <a:r>
              <a:rPr lang="en-US" dirty="0" smtClean="0">
                <a:solidFill>
                  <a:srgbClr val="575F6D"/>
                </a:solidFill>
              </a:rPr>
              <a:t>White dwarfs</a:t>
            </a:r>
            <a:endParaRPr lang="en-US" dirty="0">
              <a:solidFill>
                <a:srgbClr val="575F6D"/>
              </a:solidFill>
            </a:endParaRPr>
          </a:p>
        </p:txBody>
      </p:sp>
      <p:sp>
        <p:nvSpPr>
          <p:cNvPr id="8" name="TextBox 7"/>
          <p:cNvSpPr txBox="1"/>
          <p:nvPr/>
        </p:nvSpPr>
        <p:spPr>
          <a:xfrm>
            <a:off x="457200" y="838200"/>
            <a:ext cx="7924800" cy="646331"/>
          </a:xfrm>
          <a:prstGeom prst="rect">
            <a:avLst/>
          </a:prstGeom>
          <a:noFill/>
        </p:spPr>
        <p:txBody>
          <a:bodyPr wrap="square" rtlCol="0">
            <a:spAutoFit/>
          </a:bodyPr>
          <a:lstStyle/>
          <a:p>
            <a:r>
              <a:rPr lang="en-US" dirty="0" smtClean="0">
                <a:solidFill>
                  <a:srgbClr val="575F6D"/>
                </a:solidFill>
              </a:rPr>
              <a:t>Using the IMACS spectrograph we observed 42 targets – white dwarf candidates in WD-MS star binaries.</a:t>
            </a:r>
            <a:endParaRPr lang="en-US" dirty="0">
              <a:solidFill>
                <a:srgbClr val="575F6D"/>
              </a:solidFill>
            </a:endParaRPr>
          </a:p>
        </p:txBody>
      </p:sp>
      <p:sp>
        <p:nvSpPr>
          <p:cNvPr id="10" name="TextBox 9"/>
          <p:cNvSpPr txBox="1"/>
          <p:nvPr/>
        </p:nvSpPr>
        <p:spPr>
          <a:xfrm>
            <a:off x="2819400" y="1676400"/>
            <a:ext cx="3581400"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dirty="0" smtClean="0">
                <a:solidFill>
                  <a:srgbClr val="575F6D"/>
                </a:solidFill>
              </a:rPr>
              <a:t>29 confirmed white dwarfs</a:t>
            </a:r>
            <a:endParaRPr lang="en-US" dirty="0">
              <a:solidFill>
                <a:srgbClr val="575F6D"/>
              </a:solidFill>
            </a:endParaRPr>
          </a:p>
        </p:txBody>
      </p:sp>
      <p:sp>
        <p:nvSpPr>
          <p:cNvPr id="11" name="TextBox 10"/>
          <p:cNvSpPr txBox="1"/>
          <p:nvPr/>
        </p:nvSpPr>
        <p:spPr>
          <a:xfrm>
            <a:off x="381000" y="3048000"/>
            <a:ext cx="3657600"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dirty="0" smtClean="0">
                <a:solidFill>
                  <a:srgbClr val="575F6D"/>
                </a:solidFill>
              </a:rPr>
              <a:t>Reduction of the WD spectra</a:t>
            </a:r>
            <a:endParaRPr lang="en-US" dirty="0">
              <a:solidFill>
                <a:srgbClr val="575F6D"/>
              </a:solidFill>
            </a:endParaRPr>
          </a:p>
        </p:txBody>
      </p:sp>
      <p:sp>
        <p:nvSpPr>
          <p:cNvPr id="13" name="Down Arrow 12"/>
          <p:cNvSpPr/>
          <p:nvPr/>
        </p:nvSpPr>
        <p:spPr>
          <a:xfrm>
            <a:off x="4267200" y="2133600"/>
            <a:ext cx="533400" cy="8382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304800" y="4293275"/>
            <a:ext cx="7391400" cy="2031325"/>
          </a:xfrm>
          <a:prstGeom prst="rect">
            <a:avLst/>
          </a:prstGeom>
          <a:noFill/>
        </p:spPr>
        <p:txBody>
          <a:bodyPr wrap="square" rtlCol="0">
            <a:spAutoFit/>
          </a:bodyPr>
          <a:lstStyle/>
          <a:p>
            <a:pPr algn="just"/>
            <a:r>
              <a:rPr lang="en-US" dirty="0" smtClean="0">
                <a:solidFill>
                  <a:srgbClr val="575F6D"/>
                </a:solidFill>
              </a:rPr>
              <a:t>1- Study the link between </a:t>
            </a:r>
            <a:r>
              <a:rPr lang="en-US" dirty="0" err="1" smtClean="0">
                <a:solidFill>
                  <a:srgbClr val="575F6D"/>
                </a:solidFill>
              </a:rPr>
              <a:t>WDs</a:t>
            </a:r>
            <a:r>
              <a:rPr lang="en-US" dirty="0" smtClean="0">
                <a:solidFill>
                  <a:srgbClr val="575F6D"/>
                </a:solidFill>
              </a:rPr>
              <a:t> with strong metal lines and the existence of planet remnants – precise </a:t>
            </a:r>
            <a:r>
              <a:rPr lang="en-US" dirty="0" err="1" smtClean="0">
                <a:solidFill>
                  <a:srgbClr val="575F6D"/>
                </a:solidFill>
              </a:rPr>
              <a:t>metallicities</a:t>
            </a:r>
            <a:r>
              <a:rPr lang="en-US" dirty="0" smtClean="0">
                <a:solidFill>
                  <a:srgbClr val="575F6D"/>
                </a:solidFill>
              </a:rPr>
              <a:t> and atomic abundances for the MS counterpart. </a:t>
            </a:r>
          </a:p>
          <a:p>
            <a:pPr algn="just"/>
            <a:endParaRPr lang="en-US" dirty="0" smtClean="0">
              <a:solidFill>
                <a:srgbClr val="575F6D"/>
              </a:solidFill>
            </a:endParaRPr>
          </a:p>
          <a:p>
            <a:pPr algn="just"/>
            <a:endParaRPr lang="en-US" dirty="0" smtClean="0">
              <a:solidFill>
                <a:srgbClr val="575F6D"/>
              </a:solidFill>
            </a:endParaRPr>
          </a:p>
          <a:p>
            <a:pPr algn="just"/>
            <a:r>
              <a:rPr lang="en-US" dirty="0" smtClean="0">
                <a:solidFill>
                  <a:srgbClr val="575F6D"/>
                </a:solidFill>
              </a:rPr>
              <a:t>2 – Determine precise ages (better than 10%) for the MS counterparts using the WD cooling age </a:t>
            </a:r>
            <a:endParaRPr lang="en-US" dirty="0">
              <a:solidFill>
                <a:srgbClr val="575F6D"/>
              </a:solidFill>
            </a:endParaRPr>
          </a:p>
        </p:txBody>
      </p:sp>
      <p:sp>
        <p:nvSpPr>
          <p:cNvPr id="15" name="TextBox 14"/>
          <p:cNvSpPr txBox="1"/>
          <p:nvPr/>
        </p:nvSpPr>
        <p:spPr>
          <a:xfrm>
            <a:off x="4800600" y="3048000"/>
            <a:ext cx="3886200"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dirty="0" err="1" smtClean="0">
                <a:solidFill>
                  <a:srgbClr val="575F6D"/>
                </a:solidFill>
              </a:rPr>
              <a:t>Metallicity</a:t>
            </a:r>
            <a:r>
              <a:rPr lang="en-US" dirty="0" smtClean="0">
                <a:solidFill>
                  <a:srgbClr val="575F6D"/>
                </a:solidFill>
              </a:rPr>
              <a:t> of the MS star</a:t>
            </a:r>
            <a:endParaRPr lang="en-US" dirty="0">
              <a:solidFill>
                <a:srgbClr val="575F6D"/>
              </a:solidFill>
            </a:endParaRPr>
          </a:p>
        </p:txBody>
      </p:sp>
      <p:sp>
        <p:nvSpPr>
          <p:cNvPr id="17" name="Bent-Up Arrow 16"/>
          <p:cNvSpPr/>
          <p:nvPr/>
        </p:nvSpPr>
        <p:spPr>
          <a:xfrm>
            <a:off x="7467600" y="3657600"/>
            <a:ext cx="762000" cy="1524000"/>
          </a:xfrm>
          <a:prstGeom prst="ben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457200" y="381000"/>
            <a:ext cx="2209800" cy="461665"/>
          </a:xfrm>
          <a:prstGeom prst="rect">
            <a:avLst/>
          </a:prstGeom>
          <a:noFill/>
        </p:spPr>
        <p:txBody>
          <a:bodyPr wrap="square" rtlCol="0">
            <a:spAutoFit/>
          </a:bodyPr>
          <a:lstStyle/>
          <a:p>
            <a:r>
              <a:rPr lang="en-US" sz="2400" b="1" dirty="0" smtClean="0">
                <a:solidFill>
                  <a:schemeClr val="accent1"/>
                </a:solidFill>
              </a:rPr>
              <a:t>Future</a:t>
            </a:r>
            <a:endParaRPr lang="en-US" sz="2400" b="1" dirty="0">
              <a:solidFill>
                <a:schemeClr val="accent1"/>
              </a:solidFill>
            </a:endParaRPr>
          </a:p>
        </p:txBody>
      </p:sp>
      <p:sp>
        <p:nvSpPr>
          <p:cNvPr id="3" name="Rectangle 2"/>
          <p:cNvSpPr/>
          <p:nvPr/>
        </p:nvSpPr>
        <p:spPr>
          <a:xfrm>
            <a:off x="6781800" y="6019800"/>
            <a:ext cx="1600200" cy="609600"/>
          </a:xfrm>
          <a:prstGeom prst="rect">
            <a:avLst/>
          </a:prstGeom>
          <a:solidFill>
            <a:schemeClr val="accent1">
              <a:lumMod val="60000"/>
              <a:lumOff val="40000"/>
            </a:schemeClr>
          </a:solidFill>
          <a:ln>
            <a:solidFill>
              <a:schemeClr val="accent1">
                <a:lumMod val="60000"/>
                <a:lumOff val="40000"/>
              </a:schemeClr>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6781800" y="6169223"/>
            <a:ext cx="1600200" cy="307777"/>
          </a:xfrm>
          <a:prstGeom prst="rect">
            <a:avLst/>
          </a:prstGeom>
          <a:noFill/>
        </p:spPr>
        <p:txBody>
          <a:bodyPr wrap="square" rtlCol="0">
            <a:spAutoFit/>
          </a:bodyPr>
          <a:lstStyle/>
          <a:p>
            <a:pPr algn="ctr"/>
            <a:r>
              <a:rPr lang="en-US" sz="1400" dirty="0" smtClean="0">
                <a:solidFill>
                  <a:schemeClr val="tx2"/>
                </a:solidFill>
              </a:rPr>
              <a:t>Future</a:t>
            </a:r>
            <a:endParaRPr lang="en-US" sz="1400" dirty="0">
              <a:solidFill>
                <a:schemeClr val="tx2"/>
              </a:solidFill>
            </a:endParaRPr>
          </a:p>
        </p:txBody>
      </p:sp>
      <p:sp>
        <p:nvSpPr>
          <p:cNvPr id="6" name="TextBox 5"/>
          <p:cNvSpPr txBox="1"/>
          <p:nvPr/>
        </p:nvSpPr>
        <p:spPr>
          <a:xfrm>
            <a:off x="457200" y="1143000"/>
            <a:ext cx="8153400" cy="3970318"/>
          </a:xfrm>
          <a:prstGeom prst="rect">
            <a:avLst/>
          </a:prstGeom>
          <a:noFill/>
        </p:spPr>
        <p:txBody>
          <a:bodyPr wrap="square" rtlCol="0">
            <a:spAutoFit/>
          </a:bodyPr>
          <a:lstStyle/>
          <a:p>
            <a:pPr>
              <a:buFont typeface="Arial"/>
              <a:buChar char="•"/>
            </a:pPr>
            <a:r>
              <a:rPr lang="en-US" dirty="0" smtClean="0">
                <a:solidFill>
                  <a:schemeClr val="tx2"/>
                </a:solidFill>
              </a:rPr>
              <a:t> Follow up observations for the T dwarf candidates</a:t>
            </a:r>
          </a:p>
          <a:p>
            <a:pPr>
              <a:buFont typeface="Arial"/>
              <a:buChar char="•"/>
            </a:pPr>
            <a:endParaRPr lang="en-US" dirty="0" smtClean="0">
              <a:solidFill>
                <a:schemeClr val="tx2"/>
              </a:solidFill>
            </a:endParaRPr>
          </a:p>
          <a:p>
            <a:pPr>
              <a:buFont typeface="Arial"/>
              <a:buChar char="•"/>
            </a:pPr>
            <a:r>
              <a:rPr lang="en-US" dirty="0" smtClean="0">
                <a:solidFill>
                  <a:schemeClr val="tx2"/>
                </a:solidFill>
              </a:rPr>
              <a:t>Check the new 4 T dwarf- MS star binaries for common proper motion</a:t>
            </a:r>
          </a:p>
          <a:p>
            <a:pPr>
              <a:buFont typeface="Arial"/>
              <a:buChar char="•"/>
            </a:pPr>
            <a:endParaRPr lang="en-US" dirty="0" smtClean="0">
              <a:solidFill>
                <a:schemeClr val="tx2"/>
              </a:solidFill>
            </a:endParaRPr>
          </a:p>
          <a:p>
            <a:pPr>
              <a:buFont typeface="Arial"/>
              <a:buChar char="•"/>
            </a:pPr>
            <a:r>
              <a:rPr lang="en-US" dirty="0" smtClean="0">
                <a:solidFill>
                  <a:schemeClr val="tx2"/>
                </a:solidFill>
              </a:rPr>
              <a:t> Reduction of the white dwarfs spectra</a:t>
            </a:r>
          </a:p>
          <a:p>
            <a:pPr>
              <a:buFont typeface="Arial"/>
              <a:buChar char="•"/>
            </a:pPr>
            <a:endParaRPr lang="en-US" dirty="0" smtClean="0">
              <a:solidFill>
                <a:schemeClr val="tx2"/>
              </a:solidFill>
            </a:endParaRPr>
          </a:p>
          <a:p>
            <a:pPr>
              <a:buFont typeface="Arial"/>
              <a:buChar char="•"/>
            </a:pPr>
            <a:r>
              <a:rPr lang="en-US" dirty="0" err="1" smtClean="0">
                <a:solidFill>
                  <a:schemeClr val="tx2"/>
                </a:solidFill>
              </a:rPr>
              <a:t>Metallicities</a:t>
            </a:r>
            <a:r>
              <a:rPr lang="en-US" dirty="0" smtClean="0">
                <a:solidFill>
                  <a:schemeClr val="tx2"/>
                </a:solidFill>
              </a:rPr>
              <a:t> for the MS star counterparts</a:t>
            </a:r>
          </a:p>
          <a:p>
            <a:pPr>
              <a:buFont typeface="Arial"/>
              <a:buChar char="•"/>
            </a:pPr>
            <a:endParaRPr lang="en-US" dirty="0" smtClean="0">
              <a:solidFill>
                <a:schemeClr val="tx2"/>
              </a:solidFill>
            </a:endParaRPr>
          </a:p>
          <a:p>
            <a:pPr>
              <a:buFont typeface="Arial"/>
              <a:buChar char="•"/>
            </a:pPr>
            <a:r>
              <a:rPr lang="en-US" dirty="0" smtClean="0">
                <a:solidFill>
                  <a:schemeClr val="tx2"/>
                </a:solidFill>
              </a:rPr>
              <a:t> Paper with the new WD-MS star binaries sample</a:t>
            </a:r>
          </a:p>
          <a:p>
            <a:pPr>
              <a:buFont typeface="Arial"/>
              <a:buChar char="•"/>
            </a:pPr>
            <a:endParaRPr lang="en-US" dirty="0" smtClean="0">
              <a:solidFill>
                <a:schemeClr val="tx2"/>
              </a:solidFill>
            </a:endParaRPr>
          </a:p>
          <a:p>
            <a:pPr>
              <a:buFont typeface="Arial"/>
              <a:buChar char="•"/>
            </a:pPr>
            <a:r>
              <a:rPr lang="en-US" dirty="0" smtClean="0">
                <a:solidFill>
                  <a:schemeClr val="tx2"/>
                </a:solidFill>
              </a:rPr>
              <a:t> Paper about the new binaries</a:t>
            </a:r>
          </a:p>
          <a:p>
            <a:pPr>
              <a:buFont typeface="Arial"/>
              <a:buChar char="•"/>
            </a:pPr>
            <a:endParaRPr lang="en-US" dirty="0" smtClean="0">
              <a:solidFill>
                <a:schemeClr val="tx2"/>
              </a:solidFill>
            </a:endParaRPr>
          </a:p>
          <a:p>
            <a:pPr>
              <a:buFont typeface="Arial"/>
              <a:buChar char="•"/>
            </a:pPr>
            <a:endParaRPr lang="en-US" dirty="0" smtClean="0">
              <a:solidFill>
                <a:schemeClr val="tx2"/>
              </a:solidFill>
            </a:endParaRPr>
          </a:p>
          <a:p>
            <a:pPr>
              <a:buFont typeface="Arial"/>
              <a:buChar char="•"/>
            </a:pPr>
            <a:endParaRPr lang="en-US" dirty="0">
              <a:solidFill>
                <a:schemeClr val="tx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304800" y="381000"/>
            <a:ext cx="6477000" cy="3508653"/>
          </a:xfrm>
          <a:prstGeom prst="rect">
            <a:avLst/>
          </a:prstGeom>
          <a:noFill/>
        </p:spPr>
        <p:txBody>
          <a:bodyPr wrap="square" rtlCol="0">
            <a:spAutoFit/>
          </a:bodyPr>
          <a:lstStyle/>
          <a:p>
            <a:r>
              <a:rPr lang="en-US" sz="2400" b="1" dirty="0" smtClean="0">
                <a:solidFill>
                  <a:schemeClr val="accent1"/>
                </a:solidFill>
              </a:rPr>
              <a:t>Outline</a:t>
            </a:r>
          </a:p>
          <a:p>
            <a:endParaRPr lang="en-US" dirty="0" smtClean="0">
              <a:solidFill>
                <a:schemeClr val="tx2"/>
              </a:solidFill>
            </a:endParaRPr>
          </a:p>
          <a:p>
            <a:endParaRPr lang="en-US" dirty="0" smtClean="0">
              <a:solidFill>
                <a:schemeClr val="tx2"/>
              </a:solidFill>
            </a:endParaRPr>
          </a:p>
          <a:p>
            <a:pPr lvl="1">
              <a:buFontTx/>
              <a:buChar char="-"/>
            </a:pPr>
            <a:r>
              <a:rPr lang="en-US" dirty="0" smtClean="0">
                <a:solidFill>
                  <a:schemeClr val="tx2"/>
                </a:solidFill>
              </a:rPr>
              <a:t>New binaries</a:t>
            </a:r>
          </a:p>
          <a:p>
            <a:endParaRPr lang="en-US" dirty="0" smtClean="0">
              <a:solidFill>
                <a:schemeClr val="tx2"/>
              </a:solidFill>
            </a:endParaRPr>
          </a:p>
          <a:p>
            <a:pPr lvl="1">
              <a:buFontTx/>
              <a:buChar char="-"/>
            </a:pPr>
            <a:r>
              <a:rPr lang="en-US" dirty="0" smtClean="0">
                <a:solidFill>
                  <a:schemeClr val="tx2"/>
                </a:solidFill>
              </a:rPr>
              <a:t>T dwarf search and summer student</a:t>
            </a:r>
          </a:p>
          <a:p>
            <a:pPr lvl="1">
              <a:buFontTx/>
              <a:buChar char="-"/>
            </a:pPr>
            <a:endParaRPr lang="en-US" dirty="0" smtClean="0">
              <a:solidFill>
                <a:schemeClr val="tx2"/>
              </a:solidFill>
            </a:endParaRPr>
          </a:p>
          <a:p>
            <a:pPr lvl="1">
              <a:buFontTx/>
              <a:buChar char="-"/>
            </a:pPr>
            <a:r>
              <a:rPr lang="en-US" dirty="0" smtClean="0">
                <a:solidFill>
                  <a:schemeClr val="tx2"/>
                </a:solidFill>
              </a:rPr>
              <a:t>Follow up observations</a:t>
            </a:r>
          </a:p>
          <a:p>
            <a:pPr lvl="3">
              <a:buFontTx/>
              <a:buChar char="-"/>
            </a:pPr>
            <a:endParaRPr lang="en-US" dirty="0" smtClean="0">
              <a:solidFill>
                <a:schemeClr val="tx2"/>
              </a:solidFill>
            </a:endParaRPr>
          </a:p>
          <a:p>
            <a:pPr lvl="1">
              <a:buFontTx/>
              <a:buChar char="-"/>
            </a:pPr>
            <a:r>
              <a:rPr lang="en-US" dirty="0" smtClean="0">
                <a:solidFill>
                  <a:schemeClr val="tx2"/>
                </a:solidFill>
              </a:rPr>
              <a:t>White dwarf observations</a:t>
            </a:r>
          </a:p>
          <a:p>
            <a:pPr>
              <a:buFontTx/>
              <a:buChar char="-"/>
            </a:pPr>
            <a:endParaRPr lang="en-US" dirty="0">
              <a:solidFill>
                <a:schemeClr val="tx2"/>
              </a:solidFill>
            </a:endParaRPr>
          </a:p>
          <a:p>
            <a:pPr>
              <a:buFontTx/>
              <a:buChar char="-"/>
            </a:pPr>
            <a:endParaRPr lang="en-US" dirty="0">
              <a:solidFill>
                <a:schemeClr val="tx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381000" y="457200"/>
            <a:ext cx="7467600" cy="1015663"/>
          </a:xfrm>
          <a:prstGeom prst="rect">
            <a:avLst/>
          </a:prstGeom>
          <a:noFill/>
        </p:spPr>
        <p:txBody>
          <a:bodyPr wrap="square" rtlCol="0">
            <a:spAutoFit/>
          </a:bodyPr>
          <a:lstStyle/>
          <a:p>
            <a:r>
              <a:rPr lang="en-US" sz="2400" b="1" dirty="0" smtClean="0">
                <a:solidFill>
                  <a:schemeClr val="accent1"/>
                </a:solidFill>
              </a:rPr>
              <a:t>L dwarfs</a:t>
            </a:r>
          </a:p>
          <a:p>
            <a:endParaRPr lang="en-US" dirty="0" smtClean="0"/>
          </a:p>
          <a:p>
            <a:endParaRPr lang="en-US" dirty="0"/>
          </a:p>
        </p:txBody>
      </p:sp>
      <p:sp>
        <p:nvSpPr>
          <p:cNvPr id="3" name="Rectangle 2"/>
          <p:cNvSpPr/>
          <p:nvPr/>
        </p:nvSpPr>
        <p:spPr>
          <a:xfrm>
            <a:off x="6781800" y="6019800"/>
            <a:ext cx="1600200" cy="609600"/>
          </a:xfrm>
          <a:prstGeom prst="rect">
            <a:avLst/>
          </a:prstGeom>
          <a:solidFill>
            <a:schemeClr val="accent1">
              <a:lumMod val="60000"/>
              <a:lumOff val="40000"/>
            </a:schemeClr>
          </a:solidFill>
          <a:ln>
            <a:solidFill>
              <a:schemeClr val="accent1">
                <a:lumMod val="60000"/>
                <a:lumOff val="40000"/>
              </a:schemeClr>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6858000" y="6169223"/>
            <a:ext cx="1600200" cy="307777"/>
          </a:xfrm>
          <a:prstGeom prst="rect">
            <a:avLst/>
          </a:prstGeom>
          <a:noFill/>
        </p:spPr>
        <p:txBody>
          <a:bodyPr wrap="square" rtlCol="0">
            <a:spAutoFit/>
          </a:bodyPr>
          <a:lstStyle/>
          <a:p>
            <a:r>
              <a:rPr lang="en-US" sz="1400" dirty="0" smtClean="0">
                <a:solidFill>
                  <a:schemeClr val="tx2"/>
                </a:solidFill>
              </a:rPr>
              <a:t>L dwarf binaries</a:t>
            </a:r>
            <a:endParaRPr lang="en-US" sz="1400" dirty="0">
              <a:solidFill>
                <a:schemeClr val="tx2"/>
              </a:solidFill>
            </a:endParaRPr>
          </a:p>
        </p:txBody>
      </p:sp>
      <p:sp>
        <p:nvSpPr>
          <p:cNvPr id="5" name="TextBox 4"/>
          <p:cNvSpPr txBox="1"/>
          <p:nvPr/>
        </p:nvSpPr>
        <p:spPr>
          <a:xfrm>
            <a:off x="381000" y="1066800"/>
            <a:ext cx="8077200" cy="369332"/>
          </a:xfrm>
          <a:prstGeom prst="rect">
            <a:avLst/>
          </a:prstGeom>
          <a:noFill/>
        </p:spPr>
        <p:txBody>
          <a:bodyPr wrap="square" rtlCol="0">
            <a:spAutoFit/>
          </a:bodyPr>
          <a:lstStyle/>
          <a:p>
            <a:r>
              <a:rPr lang="en-US" dirty="0" smtClean="0">
                <a:solidFill>
                  <a:srgbClr val="575F6D"/>
                </a:solidFill>
              </a:rPr>
              <a:t>Cross match of L dwarf candidates and main sequence stars.</a:t>
            </a:r>
            <a:endParaRPr lang="en-US" dirty="0">
              <a:solidFill>
                <a:srgbClr val="575F6D"/>
              </a:solidFill>
            </a:endParaRPr>
          </a:p>
        </p:txBody>
      </p:sp>
      <p:sp>
        <p:nvSpPr>
          <p:cNvPr id="6" name="Right Brace 5"/>
          <p:cNvSpPr/>
          <p:nvPr/>
        </p:nvSpPr>
        <p:spPr>
          <a:xfrm rot="16200000">
            <a:off x="4191000" y="-228599"/>
            <a:ext cx="457200" cy="4267200"/>
          </a:xfrm>
          <a:prstGeom prst="rightBrace">
            <a:avLst/>
          </a:prstGeom>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 name="TextBox 6"/>
          <p:cNvSpPr txBox="1"/>
          <p:nvPr/>
        </p:nvSpPr>
        <p:spPr>
          <a:xfrm>
            <a:off x="381000" y="2514600"/>
            <a:ext cx="3048000"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solidFill>
                  <a:srgbClr val="575F6D"/>
                </a:solidFill>
              </a:rPr>
              <a:t>Known L dwarfs (</a:t>
            </a:r>
            <a:r>
              <a:rPr lang="en-US" dirty="0" err="1" smtClean="0">
                <a:solidFill>
                  <a:srgbClr val="575F6D"/>
                </a:solidFill>
              </a:rPr>
              <a:t>DwarfArchive</a:t>
            </a:r>
            <a:r>
              <a:rPr lang="en-US" dirty="0" smtClean="0">
                <a:solidFill>
                  <a:srgbClr val="575F6D"/>
                </a:solidFill>
              </a:rPr>
              <a:t>) – 3 pairs</a:t>
            </a:r>
            <a:endParaRPr lang="en-US" dirty="0">
              <a:solidFill>
                <a:srgbClr val="575F6D"/>
              </a:solidFill>
            </a:endParaRPr>
          </a:p>
        </p:txBody>
      </p:sp>
      <p:sp>
        <p:nvSpPr>
          <p:cNvPr id="8" name="TextBox 7"/>
          <p:cNvSpPr txBox="1"/>
          <p:nvPr/>
        </p:nvSpPr>
        <p:spPr>
          <a:xfrm>
            <a:off x="4800600" y="2678668"/>
            <a:ext cx="3733800"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solidFill>
                  <a:srgbClr val="575F6D"/>
                </a:solidFill>
              </a:rPr>
              <a:t>Possible new L dwarfs – 22 pairs</a:t>
            </a:r>
            <a:endParaRPr lang="en-US" dirty="0">
              <a:solidFill>
                <a:srgbClr val="575F6D"/>
              </a:solidFill>
            </a:endParaRPr>
          </a:p>
        </p:txBody>
      </p:sp>
      <p:sp>
        <p:nvSpPr>
          <p:cNvPr id="10" name="TextBox 9"/>
          <p:cNvSpPr txBox="1"/>
          <p:nvPr/>
        </p:nvSpPr>
        <p:spPr>
          <a:xfrm>
            <a:off x="3657600" y="3886200"/>
            <a:ext cx="3810000" cy="2308324"/>
          </a:xfrm>
          <a:prstGeom prst="rect">
            <a:avLst/>
          </a:prstGeom>
          <a:noFill/>
        </p:spPr>
        <p:txBody>
          <a:bodyPr wrap="square" rtlCol="0">
            <a:spAutoFit/>
          </a:bodyPr>
          <a:lstStyle/>
          <a:p>
            <a:r>
              <a:rPr lang="en-US" dirty="0" smtClean="0">
                <a:solidFill>
                  <a:srgbClr val="575F6D"/>
                </a:solidFill>
              </a:rPr>
              <a:t>1 – Not a common proper motion binary</a:t>
            </a:r>
          </a:p>
          <a:p>
            <a:endParaRPr lang="en-US" dirty="0" smtClean="0">
              <a:solidFill>
                <a:srgbClr val="575F6D"/>
              </a:solidFill>
            </a:endParaRPr>
          </a:p>
          <a:p>
            <a:r>
              <a:rPr lang="en-US" b="1" dirty="0" smtClean="0">
                <a:solidFill>
                  <a:srgbClr val="FE8637"/>
                </a:solidFill>
              </a:rPr>
              <a:t>2 – Common proper motion</a:t>
            </a:r>
          </a:p>
          <a:p>
            <a:endParaRPr lang="en-US" dirty="0" smtClean="0">
              <a:solidFill>
                <a:srgbClr val="575F6D"/>
              </a:solidFill>
            </a:endParaRPr>
          </a:p>
          <a:p>
            <a:r>
              <a:rPr lang="en-US" dirty="0" smtClean="0">
                <a:solidFill>
                  <a:srgbClr val="575F6D"/>
                </a:solidFill>
              </a:rPr>
              <a:t>3 – Common proper motion but already discovered by </a:t>
            </a:r>
            <a:r>
              <a:rPr lang="en-US" dirty="0" err="1" smtClean="0">
                <a:solidFill>
                  <a:srgbClr val="575F6D"/>
                </a:solidFill>
              </a:rPr>
              <a:t>Faherty</a:t>
            </a:r>
            <a:r>
              <a:rPr lang="en-US" dirty="0" smtClean="0">
                <a:solidFill>
                  <a:srgbClr val="575F6D"/>
                </a:solidFill>
              </a:rPr>
              <a:t> et al. (2010)</a:t>
            </a:r>
            <a:endParaRPr lang="en-US" dirty="0">
              <a:solidFill>
                <a:srgbClr val="575F6D"/>
              </a:solidFill>
            </a:endParaRPr>
          </a:p>
        </p:txBody>
      </p:sp>
      <p:sp>
        <p:nvSpPr>
          <p:cNvPr id="13" name="Bent-Up Arrow 12"/>
          <p:cNvSpPr/>
          <p:nvPr/>
        </p:nvSpPr>
        <p:spPr>
          <a:xfrm rot="5400000">
            <a:off x="1619250" y="3219450"/>
            <a:ext cx="1219200" cy="2095500"/>
          </a:xfrm>
          <a:prstGeom prst="bentUpArrow">
            <a:avLst>
              <a:gd name="adj1" fmla="val 25000"/>
              <a:gd name="adj2" fmla="val 25000"/>
              <a:gd name="adj3" fmla="val 25000"/>
            </a:avLst>
          </a:prstGeom>
          <a:ln>
            <a:solidFill>
              <a:schemeClr val="accent1">
                <a:lumMod val="20000"/>
                <a:lumOff val="8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381000" y="468868"/>
            <a:ext cx="4419600" cy="369332"/>
          </a:xfrm>
          <a:prstGeom prst="rect">
            <a:avLst/>
          </a:prstGeom>
          <a:noFill/>
        </p:spPr>
        <p:txBody>
          <a:bodyPr wrap="square" rtlCol="0">
            <a:spAutoFit/>
          </a:bodyPr>
          <a:lstStyle/>
          <a:p>
            <a:pPr>
              <a:buFont typeface="Arial"/>
              <a:buChar char="•"/>
            </a:pPr>
            <a:r>
              <a:rPr lang="en-US" dirty="0" smtClean="0">
                <a:solidFill>
                  <a:srgbClr val="575F6D"/>
                </a:solidFill>
              </a:rPr>
              <a:t>Binary with the known L dwarf</a:t>
            </a:r>
            <a:endParaRPr lang="en-US" dirty="0">
              <a:solidFill>
                <a:srgbClr val="575F6D"/>
              </a:solidFill>
            </a:endParaRPr>
          </a:p>
        </p:txBody>
      </p:sp>
      <p:sp>
        <p:nvSpPr>
          <p:cNvPr id="3" name="Rectangle 2"/>
          <p:cNvSpPr/>
          <p:nvPr/>
        </p:nvSpPr>
        <p:spPr>
          <a:xfrm>
            <a:off x="6781800" y="6019800"/>
            <a:ext cx="1600200" cy="609600"/>
          </a:xfrm>
          <a:prstGeom prst="rect">
            <a:avLst/>
          </a:prstGeom>
          <a:solidFill>
            <a:schemeClr val="accent1">
              <a:lumMod val="60000"/>
              <a:lumOff val="40000"/>
            </a:schemeClr>
          </a:solidFill>
          <a:ln>
            <a:solidFill>
              <a:schemeClr val="accent1">
                <a:lumMod val="60000"/>
                <a:lumOff val="40000"/>
              </a:schemeClr>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6858000" y="6169223"/>
            <a:ext cx="1600200" cy="307777"/>
          </a:xfrm>
          <a:prstGeom prst="rect">
            <a:avLst/>
          </a:prstGeom>
          <a:noFill/>
        </p:spPr>
        <p:txBody>
          <a:bodyPr wrap="square" rtlCol="0">
            <a:spAutoFit/>
          </a:bodyPr>
          <a:lstStyle/>
          <a:p>
            <a:r>
              <a:rPr lang="en-US" sz="1400" dirty="0" smtClean="0">
                <a:solidFill>
                  <a:schemeClr val="tx2"/>
                </a:solidFill>
              </a:rPr>
              <a:t>L dwarf binaries</a:t>
            </a:r>
            <a:endParaRPr lang="en-US" sz="1400" dirty="0">
              <a:solidFill>
                <a:schemeClr val="tx2"/>
              </a:solidFill>
            </a:endParaRPr>
          </a:p>
        </p:txBody>
      </p:sp>
      <p:sp>
        <p:nvSpPr>
          <p:cNvPr id="5" name="TextBox 4"/>
          <p:cNvSpPr txBox="1"/>
          <p:nvPr/>
        </p:nvSpPr>
        <p:spPr>
          <a:xfrm>
            <a:off x="228600" y="2133600"/>
            <a:ext cx="4343400" cy="230832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solidFill>
                  <a:schemeClr val="tx2"/>
                </a:solidFill>
              </a:rPr>
              <a:t>L4 dwarf discovered by Cruz et al. (2003).</a:t>
            </a:r>
          </a:p>
          <a:p>
            <a:endParaRPr lang="en-US" dirty="0" smtClean="0">
              <a:solidFill>
                <a:schemeClr val="tx2"/>
              </a:solidFill>
            </a:endParaRPr>
          </a:p>
          <a:p>
            <a:r>
              <a:rPr lang="en-US" dirty="0" smtClean="0">
                <a:solidFill>
                  <a:schemeClr val="tx2"/>
                </a:solidFill>
              </a:rPr>
              <a:t>Low signal-to-noise – L2 or a L6. </a:t>
            </a:r>
          </a:p>
          <a:p>
            <a:endParaRPr lang="en-US" dirty="0" smtClean="0">
              <a:solidFill>
                <a:schemeClr val="tx2"/>
              </a:solidFill>
            </a:endParaRPr>
          </a:p>
          <a:p>
            <a:r>
              <a:rPr lang="en-US" dirty="0" smtClean="0">
                <a:solidFill>
                  <a:schemeClr val="tx2"/>
                </a:solidFill>
              </a:rPr>
              <a:t>Distance = 26.8 ± 5.5 pc </a:t>
            </a:r>
          </a:p>
          <a:p>
            <a:endParaRPr lang="en-US" dirty="0" smtClean="0">
              <a:solidFill>
                <a:schemeClr val="tx2"/>
              </a:solidFill>
            </a:endParaRPr>
          </a:p>
          <a:p>
            <a:r>
              <a:rPr lang="en-US" dirty="0" smtClean="0">
                <a:solidFill>
                  <a:schemeClr val="tx2"/>
                </a:solidFill>
              </a:rPr>
              <a:t>Proper motion - Jameson et al. (2008).</a:t>
            </a:r>
            <a:endParaRPr lang="en-US" dirty="0">
              <a:solidFill>
                <a:schemeClr val="tx2"/>
              </a:solidFill>
            </a:endParaRPr>
          </a:p>
        </p:txBody>
      </p:sp>
      <p:sp>
        <p:nvSpPr>
          <p:cNvPr id="6" name="TextBox 5"/>
          <p:cNvSpPr txBox="1"/>
          <p:nvPr/>
        </p:nvSpPr>
        <p:spPr>
          <a:xfrm>
            <a:off x="609600" y="1230868"/>
            <a:ext cx="3352800"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dirty="0" smtClean="0">
                <a:solidFill>
                  <a:srgbClr val="575F6D"/>
                </a:solidFill>
              </a:rPr>
              <a:t>L dwarf</a:t>
            </a:r>
            <a:endParaRPr lang="en-US" dirty="0">
              <a:solidFill>
                <a:srgbClr val="575F6D"/>
              </a:solidFill>
            </a:endParaRPr>
          </a:p>
        </p:txBody>
      </p:sp>
      <p:sp>
        <p:nvSpPr>
          <p:cNvPr id="7" name="TextBox 6"/>
          <p:cNvSpPr txBox="1"/>
          <p:nvPr/>
        </p:nvSpPr>
        <p:spPr>
          <a:xfrm>
            <a:off x="5181600" y="1230868"/>
            <a:ext cx="3352800"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dirty="0" smtClean="0">
                <a:solidFill>
                  <a:srgbClr val="575F6D"/>
                </a:solidFill>
              </a:rPr>
              <a:t>Main sequence star</a:t>
            </a:r>
            <a:endParaRPr lang="en-US" dirty="0">
              <a:solidFill>
                <a:srgbClr val="575F6D"/>
              </a:solidFill>
            </a:endParaRPr>
          </a:p>
        </p:txBody>
      </p:sp>
      <p:sp>
        <p:nvSpPr>
          <p:cNvPr id="9" name="TextBox 8"/>
          <p:cNvSpPr txBox="1"/>
          <p:nvPr/>
        </p:nvSpPr>
        <p:spPr>
          <a:xfrm>
            <a:off x="4800600" y="2133600"/>
            <a:ext cx="3733800" cy="203132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solidFill>
                  <a:srgbClr val="575F6D"/>
                </a:solidFill>
              </a:rPr>
              <a:t>Star in a double system:</a:t>
            </a:r>
          </a:p>
          <a:p>
            <a:endParaRPr lang="en-US" dirty="0" smtClean="0">
              <a:solidFill>
                <a:srgbClr val="575F6D"/>
              </a:solidFill>
            </a:endParaRPr>
          </a:p>
          <a:p>
            <a:pPr>
              <a:buFontTx/>
              <a:buChar char="-"/>
            </a:pPr>
            <a:r>
              <a:rPr lang="en-US" dirty="0" smtClean="0">
                <a:solidFill>
                  <a:srgbClr val="575F6D"/>
                </a:solidFill>
              </a:rPr>
              <a:t>K5 star GJ 499A</a:t>
            </a:r>
          </a:p>
          <a:p>
            <a:pPr>
              <a:buFontTx/>
              <a:buChar char="-"/>
            </a:pPr>
            <a:endParaRPr lang="en-US" dirty="0" smtClean="0">
              <a:solidFill>
                <a:srgbClr val="575F6D"/>
              </a:solidFill>
            </a:endParaRPr>
          </a:p>
          <a:p>
            <a:pPr>
              <a:buFontTx/>
              <a:buChar char="-"/>
            </a:pPr>
            <a:r>
              <a:rPr lang="en-US" dirty="0" smtClean="0">
                <a:solidFill>
                  <a:srgbClr val="575F6D"/>
                </a:solidFill>
              </a:rPr>
              <a:t>Variable star – NSV 6094</a:t>
            </a:r>
          </a:p>
          <a:p>
            <a:pPr>
              <a:buFontTx/>
              <a:buChar char="-"/>
            </a:pPr>
            <a:endParaRPr lang="en-US" dirty="0" smtClean="0">
              <a:solidFill>
                <a:srgbClr val="575F6D"/>
              </a:solidFill>
            </a:endParaRPr>
          </a:p>
          <a:p>
            <a:r>
              <a:rPr lang="en-US" dirty="0" smtClean="0">
                <a:solidFill>
                  <a:srgbClr val="575F6D"/>
                </a:solidFill>
              </a:rPr>
              <a:t>Distance = 17.15 ± 3.43 pc</a:t>
            </a:r>
            <a:endParaRPr lang="en-US" dirty="0">
              <a:solidFill>
                <a:srgbClr val="575F6D"/>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381000" y="457200"/>
            <a:ext cx="4572000" cy="646331"/>
          </a:xfrm>
          <a:prstGeom prst="rect">
            <a:avLst/>
          </a:prstGeom>
          <a:noFill/>
        </p:spPr>
        <p:txBody>
          <a:bodyPr wrap="square" rtlCol="0">
            <a:spAutoFit/>
          </a:bodyPr>
          <a:lstStyle/>
          <a:p>
            <a:pPr>
              <a:buFont typeface="Arial"/>
              <a:buChar char="•"/>
            </a:pPr>
            <a:r>
              <a:rPr lang="en-US" dirty="0" smtClean="0">
                <a:solidFill>
                  <a:srgbClr val="575F6D"/>
                </a:solidFill>
              </a:rPr>
              <a:t>The unknown L dwarfs</a:t>
            </a:r>
          </a:p>
          <a:p>
            <a:endParaRPr lang="en-US" dirty="0" smtClean="0"/>
          </a:p>
        </p:txBody>
      </p:sp>
      <p:sp>
        <p:nvSpPr>
          <p:cNvPr id="3" name="Rectangle 2"/>
          <p:cNvSpPr/>
          <p:nvPr/>
        </p:nvSpPr>
        <p:spPr>
          <a:xfrm>
            <a:off x="6781800" y="6019800"/>
            <a:ext cx="1600200" cy="609600"/>
          </a:xfrm>
          <a:prstGeom prst="rect">
            <a:avLst/>
          </a:prstGeom>
          <a:solidFill>
            <a:schemeClr val="accent1">
              <a:lumMod val="60000"/>
              <a:lumOff val="40000"/>
            </a:schemeClr>
          </a:solidFill>
          <a:ln>
            <a:solidFill>
              <a:schemeClr val="accent1">
                <a:lumMod val="60000"/>
                <a:lumOff val="40000"/>
              </a:schemeClr>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6858000" y="6169223"/>
            <a:ext cx="1600200" cy="307777"/>
          </a:xfrm>
          <a:prstGeom prst="rect">
            <a:avLst/>
          </a:prstGeom>
          <a:noFill/>
        </p:spPr>
        <p:txBody>
          <a:bodyPr wrap="square" rtlCol="0">
            <a:spAutoFit/>
          </a:bodyPr>
          <a:lstStyle/>
          <a:p>
            <a:r>
              <a:rPr lang="en-US" sz="1400" dirty="0" smtClean="0">
                <a:solidFill>
                  <a:schemeClr val="tx2"/>
                </a:solidFill>
              </a:rPr>
              <a:t>L dwarf binaries</a:t>
            </a:r>
            <a:endParaRPr lang="en-US" sz="1400" dirty="0">
              <a:solidFill>
                <a:schemeClr val="tx2"/>
              </a:solidFill>
            </a:endParaRPr>
          </a:p>
        </p:txBody>
      </p:sp>
      <p:sp>
        <p:nvSpPr>
          <p:cNvPr id="5" name="TextBox 4"/>
          <p:cNvSpPr txBox="1"/>
          <p:nvPr/>
        </p:nvSpPr>
        <p:spPr>
          <a:xfrm>
            <a:off x="304800" y="1066800"/>
            <a:ext cx="4419600" cy="5355313"/>
          </a:xfrm>
          <a:prstGeom prst="rect">
            <a:avLst/>
          </a:prstGeom>
          <a:noFill/>
        </p:spPr>
        <p:txBody>
          <a:bodyPr wrap="square" rtlCol="0">
            <a:spAutoFit/>
          </a:bodyPr>
          <a:lstStyle/>
          <a:p>
            <a:r>
              <a:rPr lang="en-US" dirty="0" smtClean="0">
                <a:solidFill>
                  <a:srgbClr val="575F6D"/>
                </a:solidFill>
              </a:rPr>
              <a:t>From the 22 pairs we found the proper motions using images from:</a:t>
            </a:r>
          </a:p>
          <a:p>
            <a:endParaRPr lang="en-US" dirty="0" smtClean="0">
              <a:solidFill>
                <a:srgbClr val="575F6D"/>
              </a:solidFill>
            </a:endParaRPr>
          </a:p>
          <a:p>
            <a:r>
              <a:rPr lang="en-US" dirty="0" smtClean="0">
                <a:solidFill>
                  <a:srgbClr val="575F6D"/>
                </a:solidFill>
              </a:rPr>
              <a:t>- 2MASS</a:t>
            </a:r>
          </a:p>
          <a:p>
            <a:r>
              <a:rPr lang="en-US" dirty="0" smtClean="0">
                <a:solidFill>
                  <a:srgbClr val="575F6D"/>
                </a:solidFill>
              </a:rPr>
              <a:t>- </a:t>
            </a:r>
            <a:r>
              <a:rPr lang="en-US" dirty="0" err="1" smtClean="0">
                <a:solidFill>
                  <a:srgbClr val="575F6D"/>
                </a:solidFill>
              </a:rPr>
              <a:t>SuperCOSMOS</a:t>
            </a:r>
            <a:endParaRPr lang="en-US" dirty="0" smtClean="0">
              <a:solidFill>
                <a:srgbClr val="575F6D"/>
              </a:solidFill>
            </a:endParaRPr>
          </a:p>
          <a:p>
            <a:r>
              <a:rPr lang="en-US" dirty="0" smtClean="0">
                <a:solidFill>
                  <a:srgbClr val="575F6D"/>
                </a:solidFill>
              </a:rPr>
              <a:t>- DENIS</a:t>
            </a:r>
          </a:p>
          <a:p>
            <a:r>
              <a:rPr lang="en-US" dirty="0" smtClean="0">
                <a:solidFill>
                  <a:srgbClr val="575F6D"/>
                </a:solidFill>
              </a:rPr>
              <a:t>- UKIDSS</a:t>
            </a:r>
          </a:p>
          <a:p>
            <a:pPr>
              <a:buFontTx/>
              <a:buChar char="-"/>
            </a:pPr>
            <a:r>
              <a:rPr lang="en-US" dirty="0" smtClean="0">
                <a:solidFill>
                  <a:srgbClr val="575F6D"/>
                </a:solidFill>
              </a:rPr>
              <a:t>SDSS</a:t>
            </a:r>
          </a:p>
          <a:p>
            <a:pPr>
              <a:buFontTx/>
              <a:buChar char="-"/>
            </a:pPr>
            <a:endParaRPr lang="en-US" dirty="0" smtClean="0">
              <a:solidFill>
                <a:srgbClr val="575F6D"/>
              </a:solidFill>
            </a:endParaRPr>
          </a:p>
          <a:p>
            <a:r>
              <a:rPr lang="en-US" dirty="0" smtClean="0">
                <a:solidFill>
                  <a:srgbClr val="575F6D"/>
                </a:solidFill>
              </a:rPr>
              <a:t>For the proper motion errors we took into account:</a:t>
            </a:r>
          </a:p>
          <a:p>
            <a:endParaRPr lang="en-US" dirty="0" smtClean="0">
              <a:solidFill>
                <a:srgbClr val="575F6D"/>
              </a:solidFill>
            </a:endParaRPr>
          </a:p>
          <a:p>
            <a:pPr>
              <a:buFontTx/>
              <a:buChar char="-"/>
            </a:pPr>
            <a:r>
              <a:rPr lang="en-US" dirty="0" smtClean="0">
                <a:solidFill>
                  <a:srgbClr val="575F6D"/>
                </a:solidFill>
              </a:rPr>
              <a:t>the error associated with the position of the object in the first epoch (given by the RMS in the IRAF task that was used)</a:t>
            </a:r>
          </a:p>
          <a:p>
            <a:pPr>
              <a:buFontTx/>
              <a:buChar char="-"/>
            </a:pPr>
            <a:endParaRPr lang="en-US" dirty="0" smtClean="0">
              <a:solidFill>
                <a:srgbClr val="575F6D"/>
              </a:solidFill>
            </a:endParaRPr>
          </a:p>
          <a:p>
            <a:pPr>
              <a:buFontTx/>
              <a:buChar char="-"/>
            </a:pPr>
            <a:r>
              <a:rPr lang="en-US" dirty="0" smtClean="0">
                <a:solidFill>
                  <a:srgbClr val="575F6D"/>
                </a:solidFill>
              </a:rPr>
              <a:t>the </a:t>
            </a:r>
            <a:r>
              <a:rPr lang="en-US" dirty="0" err="1" smtClean="0">
                <a:solidFill>
                  <a:srgbClr val="575F6D"/>
                </a:solidFill>
              </a:rPr>
              <a:t>centroiding</a:t>
            </a:r>
            <a:r>
              <a:rPr lang="en-US" dirty="0" smtClean="0">
                <a:solidFill>
                  <a:srgbClr val="575F6D"/>
                </a:solidFill>
              </a:rPr>
              <a:t> accuracy for the second epoch. </a:t>
            </a:r>
          </a:p>
        </p:txBody>
      </p:sp>
      <p:pic>
        <p:nvPicPr>
          <p:cNvPr id="6" name="Picture 5"/>
          <p:cNvPicPr>
            <a:picLocks noChangeAspect="1"/>
          </p:cNvPicPr>
          <p:nvPr/>
        </p:nvPicPr>
        <p:blipFill>
          <a:blip r:embed="rId3"/>
          <a:stretch>
            <a:fillRect/>
          </a:stretch>
        </p:blipFill>
        <p:spPr>
          <a:xfrm>
            <a:off x="4724400" y="635323"/>
            <a:ext cx="3740150" cy="386047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7" name="TextBox 6"/>
          <p:cNvSpPr txBox="1"/>
          <p:nvPr/>
        </p:nvSpPr>
        <p:spPr>
          <a:xfrm>
            <a:off x="5257800" y="4953000"/>
            <a:ext cx="3048000" cy="707886"/>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en-US" sz="2000" b="1" dirty="0" smtClean="0">
                <a:solidFill>
                  <a:schemeClr val="bg1"/>
                </a:solidFill>
              </a:rPr>
              <a:t>8 common proper motion binaries</a:t>
            </a:r>
            <a:endParaRPr lang="en-US" sz="2000" b="1"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extBox 2"/>
          <p:cNvSpPr txBox="1"/>
          <p:nvPr/>
        </p:nvSpPr>
        <p:spPr>
          <a:xfrm>
            <a:off x="228600" y="4419600"/>
            <a:ext cx="8001000" cy="2031325"/>
          </a:xfrm>
          <a:prstGeom prst="rect">
            <a:avLst/>
          </a:prstGeom>
          <a:noFill/>
        </p:spPr>
        <p:txBody>
          <a:bodyPr wrap="square" rtlCol="0">
            <a:spAutoFit/>
          </a:bodyPr>
          <a:lstStyle/>
          <a:p>
            <a:endParaRPr lang="en-US" dirty="0" smtClean="0">
              <a:solidFill>
                <a:schemeClr val="tx2"/>
              </a:solidFill>
            </a:endParaRPr>
          </a:p>
          <a:p>
            <a:r>
              <a:rPr lang="en-US" dirty="0" smtClean="0">
                <a:solidFill>
                  <a:schemeClr val="tx2"/>
                </a:solidFill>
              </a:rPr>
              <a:t>2 - Binary ultra-cool dwarfs: dM9.5 and dL0.5</a:t>
            </a:r>
          </a:p>
          <a:p>
            <a:endParaRPr lang="en-US" dirty="0" smtClean="0">
              <a:solidFill>
                <a:schemeClr val="tx2"/>
              </a:solidFill>
            </a:endParaRPr>
          </a:p>
          <a:p>
            <a:pPr marL="342900" indent="-342900"/>
            <a:r>
              <a:rPr lang="en-US" dirty="0" smtClean="0">
                <a:solidFill>
                  <a:schemeClr val="tx2"/>
                </a:solidFill>
              </a:rPr>
              <a:t>6 - The brown dwarf is a </a:t>
            </a:r>
            <a:r>
              <a:rPr lang="en-US" smtClean="0">
                <a:solidFill>
                  <a:schemeClr val="tx2"/>
                </a:solidFill>
              </a:rPr>
              <a:t>known </a:t>
            </a:r>
            <a:r>
              <a:rPr lang="en-US" smtClean="0">
                <a:solidFill>
                  <a:schemeClr val="tx2"/>
                </a:solidFill>
              </a:rPr>
              <a:t>object </a:t>
            </a:r>
            <a:r>
              <a:rPr lang="en-US" dirty="0" smtClean="0">
                <a:solidFill>
                  <a:schemeClr val="tx2"/>
                </a:solidFill>
              </a:rPr>
              <a:t>-  2MASS J02212859-6831400 Spectral type M8  </a:t>
            </a:r>
          </a:p>
          <a:p>
            <a:pPr marL="342900" indent="-342900"/>
            <a:endParaRPr lang="en-US" dirty="0" smtClean="0">
              <a:solidFill>
                <a:schemeClr val="tx2"/>
              </a:solidFill>
            </a:endParaRPr>
          </a:p>
          <a:p>
            <a:pPr marL="342900" indent="-342900"/>
            <a:r>
              <a:rPr lang="en-US" dirty="0" smtClean="0">
                <a:solidFill>
                  <a:schemeClr val="tx2"/>
                </a:solidFill>
              </a:rPr>
              <a:t>8 – Spectroscopic binary  </a:t>
            </a:r>
            <a:endParaRPr lang="en-US" dirty="0">
              <a:solidFill>
                <a:schemeClr val="tx2"/>
              </a:solidFill>
            </a:endParaRPr>
          </a:p>
        </p:txBody>
      </p:sp>
      <p:pic>
        <p:nvPicPr>
          <p:cNvPr id="5" name="Picture 4"/>
          <p:cNvPicPr>
            <a:picLocks noChangeAspect="1"/>
          </p:cNvPicPr>
          <p:nvPr/>
        </p:nvPicPr>
        <p:blipFill>
          <a:blip r:embed="rId3"/>
          <a:stretch>
            <a:fillRect/>
          </a:stretch>
        </p:blipFill>
        <p:spPr>
          <a:xfrm>
            <a:off x="93875" y="1219200"/>
            <a:ext cx="8973925" cy="2484693"/>
          </a:xfrm>
          <a:prstGeom prst="rect">
            <a:avLst/>
          </a:prstGeom>
          <a:ln w="28575" cmpd="sng">
            <a:solidFill>
              <a:schemeClr val="accent1"/>
            </a:solidFill>
          </a:ln>
        </p:spPr>
      </p:pic>
      <p:sp>
        <p:nvSpPr>
          <p:cNvPr id="6" name="Rectangle 5"/>
          <p:cNvSpPr/>
          <p:nvPr/>
        </p:nvSpPr>
        <p:spPr>
          <a:xfrm>
            <a:off x="6781800" y="6019800"/>
            <a:ext cx="1600200" cy="609600"/>
          </a:xfrm>
          <a:prstGeom prst="rect">
            <a:avLst/>
          </a:prstGeom>
          <a:solidFill>
            <a:schemeClr val="accent1">
              <a:lumMod val="60000"/>
              <a:lumOff val="40000"/>
            </a:schemeClr>
          </a:solidFill>
          <a:ln>
            <a:solidFill>
              <a:schemeClr val="accent1">
                <a:lumMod val="60000"/>
                <a:lumOff val="40000"/>
              </a:schemeClr>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6858000" y="6169223"/>
            <a:ext cx="1600200" cy="307777"/>
          </a:xfrm>
          <a:prstGeom prst="rect">
            <a:avLst/>
          </a:prstGeom>
          <a:noFill/>
        </p:spPr>
        <p:txBody>
          <a:bodyPr wrap="square" rtlCol="0">
            <a:spAutoFit/>
          </a:bodyPr>
          <a:lstStyle/>
          <a:p>
            <a:r>
              <a:rPr lang="en-US" sz="1400" dirty="0" smtClean="0">
                <a:solidFill>
                  <a:schemeClr val="tx2"/>
                </a:solidFill>
              </a:rPr>
              <a:t>L dwarf binaries</a:t>
            </a:r>
            <a:endParaRPr lang="en-US" sz="1400" dirty="0">
              <a:solidFill>
                <a:schemeClr val="tx2"/>
              </a:solidFill>
            </a:endParaRPr>
          </a:p>
        </p:txBody>
      </p:sp>
      <p:sp>
        <p:nvSpPr>
          <p:cNvPr id="8" name="TextBox 7"/>
          <p:cNvSpPr txBox="1"/>
          <p:nvPr/>
        </p:nvSpPr>
        <p:spPr>
          <a:xfrm>
            <a:off x="228600" y="499646"/>
            <a:ext cx="8001000" cy="338554"/>
          </a:xfrm>
          <a:prstGeom prst="rect">
            <a:avLst/>
          </a:prstGeom>
          <a:noFill/>
        </p:spPr>
        <p:txBody>
          <a:bodyPr wrap="square" rtlCol="0">
            <a:spAutoFit/>
          </a:bodyPr>
          <a:lstStyle/>
          <a:p>
            <a:r>
              <a:rPr lang="en-US" sz="1600" dirty="0" smtClean="0">
                <a:solidFill>
                  <a:srgbClr val="575F6D"/>
                </a:solidFill>
              </a:rPr>
              <a:t>Table with information about the new L dwarf candidates + PH star binaries</a:t>
            </a:r>
            <a:endParaRPr lang="en-US" sz="1600" dirty="0">
              <a:solidFill>
                <a:srgbClr val="575F6D"/>
              </a:solidFill>
            </a:endParaRPr>
          </a:p>
        </p:txBody>
      </p:sp>
      <p:sp>
        <p:nvSpPr>
          <p:cNvPr id="9" name="TextBox 8"/>
          <p:cNvSpPr txBox="1"/>
          <p:nvPr/>
        </p:nvSpPr>
        <p:spPr>
          <a:xfrm>
            <a:off x="228600" y="4009072"/>
            <a:ext cx="2514600" cy="36933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en-US" dirty="0" smtClean="0">
                <a:solidFill>
                  <a:srgbClr val="575F6D"/>
                </a:solidFill>
              </a:rPr>
              <a:t>Special cases</a:t>
            </a:r>
            <a:endParaRPr lang="en-US" dirty="0">
              <a:solidFill>
                <a:srgbClr val="575F6D"/>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381000" y="468868"/>
            <a:ext cx="4343400" cy="369332"/>
          </a:xfrm>
          <a:prstGeom prst="rect">
            <a:avLst/>
          </a:prstGeom>
          <a:noFill/>
        </p:spPr>
        <p:txBody>
          <a:bodyPr wrap="square" rtlCol="0">
            <a:spAutoFit/>
          </a:bodyPr>
          <a:lstStyle/>
          <a:p>
            <a:pPr>
              <a:buFont typeface="Arial"/>
              <a:buChar char="•"/>
            </a:pPr>
            <a:r>
              <a:rPr lang="en-US" dirty="0" smtClean="0">
                <a:solidFill>
                  <a:srgbClr val="575F6D"/>
                </a:solidFill>
              </a:rPr>
              <a:t>The brown dwarf binary</a:t>
            </a:r>
            <a:endParaRPr lang="en-US" dirty="0">
              <a:solidFill>
                <a:srgbClr val="575F6D"/>
              </a:solidFill>
            </a:endParaRPr>
          </a:p>
        </p:txBody>
      </p:sp>
      <p:sp>
        <p:nvSpPr>
          <p:cNvPr id="3" name="Rectangle 2"/>
          <p:cNvSpPr/>
          <p:nvPr/>
        </p:nvSpPr>
        <p:spPr>
          <a:xfrm>
            <a:off x="6781800" y="6019800"/>
            <a:ext cx="1600200" cy="609600"/>
          </a:xfrm>
          <a:prstGeom prst="rect">
            <a:avLst/>
          </a:prstGeom>
          <a:solidFill>
            <a:schemeClr val="accent1">
              <a:lumMod val="60000"/>
              <a:lumOff val="40000"/>
            </a:schemeClr>
          </a:solidFill>
          <a:ln>
            <a:solidFill>
              <a:schemeClr val="accent1">
                <a:lumMod val="60000"/>
                <a:lumOff val="40000"/>
              </a:schemeClr>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6858000" y="6169223"/>
            <a:ext cx="1600200" cy="307777"/>
          </a:xfrm>
          <a:prstGeom prst="rect">
            <a:avLst/>
          </a:prstGeom>
          <a:noFill/>
        </p:spPr>
        <p:txBody>
          <a:bodyPr wrap="square" rtlCol="0">
            <a:spAutoFit/>
          </a:bodyPr>
          <a:lstStyle/>
          <a:p>
            <a:r>
              <a:rPr lang="en-US" sz="1400" dirty="0" smtClean="0">
                <a:solidFill>
                  <a:schemeClr val="tx2"/>
                </a:solidFill>
              </a:rPr>
              <a:t>L dwarf binaries</a:t>
            </a:r>
            <a:endParaRPr lang="en-US" sz="1400" dirty="0">
              <a:solidFill>
                <a:schemeClr val="tx2"/>
              </a:solidFill>
            </a:endParaRPr>
          </a:p>
        </p:txBody>
      </p:sp>
      <p:sp>
        <p:nvSpPr>
          <p:cNvPr id="5" name="TextBox 4"/>
          <p:cNvSpPr txBox="1"/>
          <p:nvPr/>
        </p:nvSpPr>
        <p:spPr>
          <a:xfrm>
            <a:off x="381000" y="1219200"/>
            <a:ext cx="8382000" cy="923330"/>
          </a:xfrm>
          <a:prstGeom prst="rect">
            <a:avLst/>
          </a:prstGeom>
          <a:noFill/>
        </p:spPr>
        <p:txBody>
          <a:bodyPr wrap="square" rtlCol="0">
            <a:spAutoFit/>
          </a:bodyPr>
          <a:lstStyle/>
          <a:p>
            <a:r>
              <a:rPr lang="en-US" dirty="0" smtClean="0">
                <a:solidFill>
                  <a:srgbClr val="575F6D"/>
                </a:solidFill>
              </a:rPr>
              <a:t>Discovered by </a:t>
            </a:r>
            <a:r>
              <a:rPr lang="en-US" dirty="0" err="1" smtClean="0">
                <a:solidFill>
                  <a:srgbClr val="575F6D"/>
                </a:solidFill>
              </a:rPr>
              <a:t>Bouy</a:t>
            </a:r>
            <a:r>
              <a:rPr lang="en-US" dirty="0" smtClean="0">
                <a:solidFill>
                  <a:srgbClr val="575F6D"/>
                </a:solidFill>
              </a:rPr>
              <a:t> et al. (2008) and classified as a double binary L9 – M0 by Martin et al. (2006, 2008).  </a:t>
            </a:r>
          </a:p>
          <a:p>
            <a:endParaRPr lang="en-US" dirty="0" smtClean="0">
              <a:solidFill>
                <a:srgbClr val="575F6D"/>
              </a:solidFill>
            </a:endParaRPr>
          </a:p>
        </p:txBody>
      </p:sp>
      <p:pic>
        <p:nvPicPr>
          <p:cNvPr id="7" name="Picture 6"/>
          <p:cNvPicPr>
            <a:picLocks noChangeAspect="1"/>
          </p:cNvPicPr>
          <p:nvPr/>
        </p:nvPicPr>
        <p:blipFill>
          <a:blip r:embed="rId2"/>
          <a:stretch>
            <a:fillRect/>
          </a:stretch>
        </p:blipFill>
        <p:spPr>
          <a:xfrm>
            <a:off x="526205" y="2286000"/>
            <a:ext cx="4198195" cy="374117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8" name="TextBox 7"/>
          <p:cNvSpPr txBox="1"/>
          <p:nvPr/>
        </p:nvSpPr>
        <p:spPr>
          <a:xfrm>
            <a:off x="4953000" y="2547877"/>
            <a:ext cx="3657600" cy="2862323"/>
          </a:xfrm>
          <a:prstGeom prst="rect">
            <a:avLst/>
          </a:prstGeom>
          <a:noFill/>
        </p:spPr>
        <p:txBody>
          <a:bodyPr wrap="square" rtlCol="0">
            <a:spAutoFit/>
          </a:bodyPr>
          <a:lstStyle/>
          <a:p>
            <a:endParaRPr lang="en-US" dirty="0" smtClean="0">
              <a:solidFill>
                <a:srgbClr val="575F6D"/>
              </a:solidFill>
            </a:endParaRPr>
          </a:p>
          <a:p>
            <a:r>
              <a:rPr lang="en-US" dirty="0" smtClean="0">
                <a:solidFill>
                  <a:srgbClr val="575F6D"/>
                </a:solidFill>
              </a:rPr>
              <a:t>It has common proper motion with a variable star V* V417.</a:t>
            </a:r>
          </a:p>
          <a:p>
            <a:endParaRPr lang="en-US" dirty="0" smtClean="0">
              <a:solidFill>
                <a:srgbClr val="575F6D"/>
              </a:solidFill>
            </a:endParaRPr>
          </a:p>
          <a:p>
            <a:r>
              <a:rPr lang="en-US" dirty="0" smtClean="0">
                <a:solidFill>
                  <a:srgbClr val="575F6D"/>
                </a:solidFill>
              </a:rPr>
              <a:t>Separation in AU = 5436.78</a:t>
            </a:r>
          </a:p>
          <a:p>
            <a:endParaRPr lang="en-US" dirty="0" smtClean="0">
              <a:solidFill>
                <a:srgbClr val="575F6D"/>
              </a:solidFill>
            </a:endParaRPr>
          </a:p>
          <a:p>
            <a:r>
              <a:rPr lang="en-US" dirty="0" smtClean="0">
                <a:solidFill>
                  <a:srgbClr val="575F6D"/>
                </a:solidFill>
              </a:rPr>
              <a:t>Sigma detection = 1.08</a:t>
            </a:r>
          </a:p>
          <a:p>
            <a:endParaRPr lang="en-US" dirty="0" smtClean="0">
              <a:solidFill>
                <a:srgbClr val="575F6D"/>
              </a:solidFill>
            </a:endParaRPr>
          </a:p>
          <a:p>
            <a:endParaRPr lang="en-US" dirty="0" smtClean="0">
              <a:solidFill>
                <a:srgbClr val="575F6D"/>
              </a:solidFill>
            </a:endParaRP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342900" y="376535"/>
            <a:ext cx="6667500" cy="461665"/>
          </a:xfrm>
          <a:prstGeom prst="rect">
            <a:avLst/>
          </a:prstGeom>
          <a:noFill/>
        </p:spPr>
        <p:txBody>
          <a:bodyPr wrap="square" rtlCol="0">
            <a:spAutoFit/>
          </a:bodyPr>
          <a:lstStyle/>
          <a:p>
            <a:r>
              <a:rPr lang="en-US" sz="2400" b="1" dirty="0" smtClean="0">
                <a:solidFill>
                  <a:schemeClr val="accent1"/>
                </a:solidFill>
              </a:rPr>
              <a:t>Summer student research</a:t>
            </a:r>
            <a:endParaRPr lang="en-US" sz="2400" b="1" dirty="0">
              <a:solidFill>
                <a:schemeClr val="accent1"/>
              </a:solidFill>
            </a:endParaRPr>
          </a:p>
        </p:txBody>
      </p:sp>
      <p:sp>
        <p:nvSpPr>
          <p:cNvPr id="3" name="Rectangle 2"/>
          <p:cNvSpPr/>
          <p:nvPr/>
        </p:nvSpPr>
        <p:spPr>
          <a:xfrm>
            <a:off x="6781800" y="6019800"/>
            <a:ext cx="1600200" cy="609600"/>
          </a:xfrm>
          <a:prstGeom prst="rect">
            <a:avLst/>
          </a:prstGeom>
          <a:solidFill>
            <a:schemeClr val="accent1">
              <a:lumMod val="60000"/>
              <a:lumOff val="40000"/>
            </a:schemeClr>
          </a:solidFill>
          <a:ln>
            <a:solidFill>
              <a:schemeClr val="accent1">
                <a:lumMod val="60000"/>
                <a:lumOff val="40000"/>
              </a:schemeClr>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6858000" y="6169223"/>
            <a:ext cx="1600200" cy="307777"/>
          </a:xfrm>
          <a:prstGeom prst="rect">
            <a:avLst/>
          </a:prstGeom>
          <a:noFill/>
        </p:spPr>
        <p:txBody>
          <a:bodyPr wrap="square" rtlCol="0">
            <a:spAutoFit/>
          </a:bodyPr>
          <a:lstStyle/>
          <a:p>
            <a:r>
              <a:rPr lang="en-US" sz="1400" dirty="0" smtClean="0">
                <a:solidFill>
                  <a:schemeClr val="tx2"/>
                </a:solidFill>
              </a:rPr>
              <a:t>T dwarf search</a:t>
            </a:r>
            <a:endParaRPr lang="en-US" sz="1400" dirty="0">
              <a:solidFill>
                <a:schemeClr val="tx2"/>
              </a:solidFill>
            </a:endParaRPr>
          </a:p>
        </p:txBody>
      </p:sp>
      <p:sp>
        <p:nvSpPr>
          <p:cNvPr id="5" name="TextBox 4"/>
          <p:cNvSpPr txBox="1"/>
          <p:nvPr/>
        </p:nvSpPr>
        <p:spPr>
          <a:xfrm>
            <a:off x="1752600" y="1371600"/>
            <a:ext cx="5867400" cy="36933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en-US" dirty="0" smtClean="0">
                <a:solidFill>
                  <a:schemeClr val="tx2"/>
                </a:solidFill>
              </a:rPr>
              <a:t>Uncovering the faintest companions to nearby stars</a:t>
            </a:r>
            <a:endParaRPr lang="en-US" dirty="0">
              <a:solidFill>
                <a:schemeClr val="tx2"/>
              </a:solidFill>
            </a:endParaRPr>
          </a:p>
        </p:txBody>
      </p:sp>
      <p:sp>
        <p:nvSpPr>
          <p:cNvPr id="6" name="TextBox 5"/>
          <p:cNvSpPr txBox="1"/>
          <p:nvPr/>
        </p:nvSpPr>
        <p:spPr>
          <a:xfrm>
            <a:off x="533400" y="2438400"/>
            <a:ext cx="5257800" cy="923330"/>
          </a:xfrm>
          <a:prstGeom prst="rect">
            <a:avLst/>
          </a:prstGeom>
          <a:noFill/>
        </p:spPr>
        <p:txBody>
          <a:bodyPr wrap="square" rtlCol="0">
            <a:spAutoFit/>
          </a:bodyPr>
          <a:lstStyle/>
          <a:p>
            <a:r>
              <a:rPr lang="en-US" dirty="0" smtClean="0">
                <a:solidFill>
                  <a:srgbClr val="575F6D"/>
                </a:solidFill>
              </a:rPr>
              <a:t>All sky 2MASS query using the color cuts:</a:t>
            </a:r>
          </a:p>
          <a:p>
            <a:endParaRPr lang="en-US" dirty="0" smtClean="0">
              <a:solidFill>
                <a:srgbClr val="575F6D"/>
              </a:solidFill>
            </a:endParaRPr>
          </a:p>
          <a:p>
            <a:endParaRPr lang="en-US" dirty="0">
              <a:solidFill>
                <a:srgbClr val="575F6D"/>
              </a:solidFill>
            </a:endParaRPr>
          </a:p>
        </p:txBody>
      </p:sp>
      <p:graphicFrame>
        <p:nvGraphicFramePr>
          <p:cNvPr id="7" name="Table 6"/>
          <p:cNvGraphicFramePr>
            <a:graphicFrameLocks noGrp="1"/>
          </p:cNvGraphicFramePr>
          <p:nvPr/>
        </p:nvGraphicFramePr>
        <p:xfrm>
          <a:off x="1752600" y="3361730"/>
          <a:ext cx="6096000" cy="1508760"/>
        </p:xfrm>
        <a:graphic>
          <a:graphicData uri="http://schemas.openxmlformats.org/drawingml/2006/table">
            <a:tbl>
              <a:tblPr firstRow="1" bandRow="1">
                <a:tableStyleId>{5C22544A-7EE6-4342-B048-85BDC9FD1C3A}</a:tableStyleId>
              </a:tblPr>
              <a:tblGrid>
                <a:gridCol w="2032000"/>
                <a:gridCol w="2032000"/>
                <a:gridCol w="2032000"/>
              </a:tblGrid>
              <a:tr h="396240">
                <a:tc>
                  <a:txBody>
                    <a:bodyPr/>
                    <a:lstStyle/>
                    <a:p>
                      <a:r>
                        <a:rPr lang="en-US" dirty="0" smtClean="0"/>
                        <a:t>Inferior limit</a:t>
                      </a:r>
                      <a:endParaRPr lang="en-US" dirty="0"/>
                    </a:p>
                  </a:txBody>
                  <a:tcPr/>
                </a:tc>
                <a:tc>
                  <a:txBody>
                    <a:bodyPr/>
                    <a:lstStyle/>
                    <a:p>
                      <a:r>
                        <a:rPr lang="en-US" dirty="0" smtClean="0"/>
                        <a:t>Color</a:t>
                      </a:r>
                      <a:endParaRPr lang="en-US" dirty="0"/>
                    </a:p>
                  </a:txBody>
                  <a:tcPr/>
                </a:tc>
                <a:tc>
                  <a:txBody>
                    <a:bodyPr/>
                    <a:lstStyle/>
                    <a:p>
                      <a:r>
                        <a:rPr lang="en-US" dirty="0" smtClean="0"/>
                        <a:t>Superior limit</a:t>
                      </a:r>
                      <a:endParaRPr lang="en-US" dirty="0"/>
                    </a:p>
                  </a:txBody>
                  <a:tcPr/>
                </a:tc>
              </a:tr>
              <a:tr h="370840">
                <a:tc>
                  <a:txBody>
                    <a:bodyPr/>
                    <a:lstStyle/>
                    <a:p>
                      <a:pPr algn="ctr"/>
                      <a:r>
                        <a:rPr lang="en-US" dirty="0" smtClean="0">
                          <a:solidFill>
                            <a:srgbClr val="575F6D"/>
                          </a:solidFill>
                        </a:rPr>
                        <a:t>0.3</a:t>
                      </a:r>
                      <a:endParaRPr lang="en-US" dirty="0">
                        <a:solidFill>
                          <a:srgbClr val="575F6D"/>
                        </a:solidFill>
                      </a:endParaRPr>
                    </a:p>
                  </a:txBody>
                  <a:tcPr/>
                </a:tc>
                <a:tc>
                  <a:txBody>
                    <a:bodyPr/>
                    <a:lstStyle/>
                    <a:p>
                      <a:pPr algn="ctr"/>
                      <a:r>
                        <a:rPr lang="en-US" dirty="0" smtClean="0">
                          <a:solidFill>
                            <a:srgbClr val="575F6D"/>
                          </a:solidFill>
                        </a:rPr>
                        <a:t>J - H</a:t>
                      </a:r>
                      <a:endParaRPr lang="en-US" dirty="0">
                        <a:solidFill>
                          <a:srgbClr val="575F6D"/>
                        </a:solidFill>
                      </a:endParaRPr>
                    </a:p>
                  </a:txBody>
                  <a:tcPr/>
                </a:tc>
                <a:tc>
                  <a:txBody>
                    <a:bodyPr/>
                    <a:lstStyle/>
                    <a:p>
                      <a:pPr algn="ctr"/>
                      <a:r>
                        <a:rPr lang="en-US" dirty="0" smtClean="0">
                          <a:solidFill>
                            <a:srgbClr val="575F6D"/>
                          </a:solidFill>
                        </a:rPr>
                        <a:t>1.0</a:t>
                      </a:r>
                      <a:endParaRPr lang="en-US" dirty="0">
                        <a:solidFill>
                          <a:srgbClr val="575F6D"/>
                        </a:solidFill>
                      </a:endParaRPr>
                    </a:p>
                  </a:txBody>
                  <a:tcPr/>
                </a:tc>
              </a:tr>
              <a:tr h="370840">
                <a:tc>
                  <a:txBody>
                    <a:bodyPr/>
                    <a:lstStyle/>
                    <a:p>
                      <a:pPr algn="ctr"/>
                      <a:r>
                        <a:rPr lang="en-US" dirty="0" smtClean="0">
                          <a:solidFill>
                            <a:srgbClr val="575F6D"/>
                          </a:solidFill>
                        </a:rPr>
                        <a:t>0.0</a:t>
                      </a:r>
                      <a:endParaRPr lang="en-US" dirty="0">
                        <a:solidFill>
                          <a:srgbClr val="575F6D"/>
                        </a:solidFill>
                      </a:endParaRPr>
                    </a:p>
                  </a:txBody>
                  <a:tcPr/>
                </a:tc>
                <a:tc>
                  <a:txBody>
                    <a:bodyPr/>
                    <a:lstStyle/>
                    <a:p>
                      <a:pPr algn="ctr"/>
                      <a:r>
                        <a:rPr lang="en-US" dirty="0" smtClean="0">
                          <a:solidFill>
                            <a:srgbClr val="575F6D"/>
                          </a:solidFill>
                        </a:rPr>
                        <a:t>H - Ks</a:t>
                      </a:r>
                      <a:endParaRPr lang="en-US" dirty="0">
                        <a:solidFill>
                          <a:srgbClr val="575F6D"/>
                        </a:solidFill>
                      </a:endParaRPr>
                    </a:p>
                  </a:txBody>
                  <a:tcPr/>
                </a:tc>
                <a:tc>
                  <a:txBody>
                    <a:bodyPr/>
                    <a:lstStyle/>
                    <a:p>
                      <a:pPr algn="ctr"/>
                      <a:r>
                        <a:rPr lang="en-US" dirty="0" smtClean="0">
                          <a:solidFill>
                            <a:srgbClr val="575F6D"/>
                          </a:solidFill>
                        </a:rPr>
                        <a:t>0.8</a:t>
                      </a:r>
                      <a:endParaRPr lang="en-US" dirty="0">
                        <a:solidFill>
                          <a:srgbClr val="575F6D"/>
                        </a:solidFill>
                      </a:endParaRPr>
                    </a:p>
                  </a:txBody>
                  <a:tcPr/>
                </a:tc>
              </a:tr>
              <a:tr h="370840">
                <a:tc>
                  <a:txBody>
                    <a:bodyPr/>
                    <a:lstStyle/>
                    <a:p>
                      <a:pPr algn="ctr"/>
                      <a:r>
                        <a:rPr lang="en-US" dirty="0" smtClean="0">
                          <a:solidFill>
                            <a:srgbClr val="575F6D"/>
                          </a:solidFill>
                        </a:rPr>
                        <a:t>0.0</a:t>
                      </a:r>
                      <a:endParaRPr lang="en-US" dirty="0">
                        <a:solidFill>
                          <a:srgbClr val="575F6D"/>
                        </a:solidFill>
                      </a:endParaRPr>
                    </a:p>
                  </a:txBody>
                  <a:tcPr/>
                </a:tc>
                <a:tc>
                  <a:txBody>
                    <a:bodyPr/>
                    <a:lstStyle/>
                    <a:p>
                      <a:pPr algn="ctr"/>
                      <a:r>
                        <a:rPr lang="en-US" dirty="0" smtClean="0">
                          <a:solidFill>
                            <a:srgbClr val="575F6D"/>
                          </a:solidFill>
                        </a:rPr>
                        <a:t>J - Ks</a:t>
                      </a:r>
                      <a:endParaRPr lang="en-US" dirty="0">
                        <a:solidFill>
                          <a:srgbClr val="575F6D"/>
                        </a:solidFill>
                      </a:endParaRPr>
                    </a:p>
                  </a:txBody>
                  <a:tcPr/>
                </a:tc>
                <a:tc>
                  <a:txBody>
                    <a:bodyPr/>
                    <a:lstStyle/>
                    <a:p>
                      <a:pPr algn="ctr"/>
                      <a:r>
                        <a:rPr lang="en-US" dirty="0" smtClean="0">
                          <a:solidFill>
                            <a:srgbClr val="575F6D"/>
                          </a:solidFill>
                        </a:rPr>
                        <a:t>1.6</a:t>
                      </a:r>
                      <a:endParaRPr lang="en-US" dirty="0">
                        <a:solidFill>
                          <a:srgbClr val="575F6D"/>
                        </a:solidFill>
                      </a:endParaRPr>
                    </a:p>
                  </a:txBody>
                  <a:tcPr/>
                </a:tc>
              </a:tr>
            </a:tbl>
          </a:graphicData>
        </a:graphic>
      </p:graphicFrame>
      <p:sp>
        <p:nvSpPr>
          <p:cNvPr id="8" name="TextBox 7"/>
          <p:cNvSpPr txBox="1"/>
          <p:nvPr/>
        </p:nvSpPr>
        <p:spPr>
          <a:xfrm>
            <a:off x="685800" y="5334000"/>
            <a:ext cx="7467600" cy="369332"/>
          </a:xfrm>
          <a:prstGeom prst="rect">
            <a:avLst/>
          </a:prstGeom>
          <a:noFill/>
        </p:spPr>
        <p:txBody>
          <a:bodyPr wrap="square" rtlCol="0">
            <a:spAutoFit/>
          </a:bodyPr>
          <a:lstStyle/>
          <a:p>
            <a:r>
              <a:rPr lang="en-US" dirty="0" smtClean="0">
                <a:solidFill>
                  <a:srgbClr val="575F6D"/>
                </a:solidFill>
              </a:rPr>
              <a:t>The raw sample had more than 1 million candidates!</a:t>
            </a:r>
            <a:endParaRPr lang="en-US" dirty="0">
              <a:solidFill>
                <a:srgbClr val="575F6D"/>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228600" y="816887"/>
            <a:ext cx="4038600" cy="5355313"/>
          </a:xfrm>
          <a:prstGeom prst="rect">
            <a:avLst/>
          </a:prstGeom>
          <a:noFill/>
        </p:spPr>
        <p:txBody>
          <a:bodyPr wrap="square" rtlCol="0">
            <a:spAutoFit/>
          </a:bodyPr>
          <a:lstStyle/>
          <a:p>
            <a:pPr>
              <a:buFontTx/>
              <a:buChar char="-"/>
            </a:pPr>
            <a:r>
              <a:rPr lang="en-US" dirty="0" smtClean="0">
                <a:solidFill>
                  <a:srgbClr val="575F6D"/>
                </a:solidFill>
              </a:rPr>
              <a:t>Divided the sample in smaller groups</a:t>
            </a:r>
          </a:p>
          <a:p>
            <a:pPr>
              <a:buFontTx/>
              <a:buChar char="-"/>
            </a:pPr>
            <a:endParaRPr lang="en-US" dirty="0" smtClean="0">
              <a:solidFill>
                <a:srgbClr val="575F6D"/>
              </a:solidFill>
            </a:endParaRPr>
          </a:p>
          <a:p>
            <a:pPr>
              <a:buFontTx/>
              <a:buChar char="-"/>
            </a:pPr>
            <a:r>
              <a:rPr lang="en-US" dirty="0" smtClean="0">
                <a:solidFill>
                  <a:srgbClr val="575F6D"/>
                </a:solidFill>
              </a:rPr>
              <a:t> Excluded the more crowded regions (close to the galactic plane)</a:t>
            </a:r>
          </a:p>
          <a:p>
            <a:pPr>
              <a:buFontTx/>
              <a:buChar char="-"/>
            </a:pPr>
            <a:endParaRPr lang="en-US" dirty="0" smtClean="0">
              <a:solidFill>
                <a:srgbClr val="575F6D"/>
              </a:solidFill>
            </a:endParaRPr>
          </a:p>
          <a:p>
            <a:pPr>
              <a:buFontTx/>
              <a:buChar char="-"/>
            </a:pPr>
            <a:r>
              <a:rPr lang="en-US" dirty="0" smtClean="0">
                <a:solidFill>
                  <a:srgbClr val="575F6D"/>
                </a:solidFill>
              </a:rPr>
              <a:t> Cross match with </a:t>
            </a:r>
            <a:r>
              <a:rPr lang="en-US" dirty="0" err="1" smtClean="0">
                <a:solidFill>
                  <a:srgbClr val="575F6D"/>
                </a:solidFill>
              </a:rPr>
              <a:t>SuperCOSMOS</a:t>
            </a:r>
            <a:endParaRPr lang="en-US" dirty="0" smtClean="0">
              <a:solidFill>
                <a:srgbClr val="575F6D"/>
              </a:solidFill>
            </a:endParaRPr>
          </a:p>
          <a:p>
            <a:pPr>
              <a:buFontTx/>
              <a:buChar char="-"/>
            </a:pPr>
            <a:endParaRPr lang="en-US" dirty="0" smtClean="0">
              <a:solidFill>
                <a:srgbClr val="575F6D"/>
              </a:solidFill>
            </a:endParaRPr>
          </a:p>
          <a:p>
            <a:pPr>
              <a:buFontTx/>
              <a:buChar char="-"/>
            </a:pPr>
            <a:r>
              <a:rPr lang="en-US" dirty="0" smtClean="0">
                <a:solidFill>
                  <a:srgbClr val="575F6D"/>
                </a:solidFill>
              </a:rPr>
              <a:t>Cross match with SDSS and apply color cut I – J &gt; 4</a:t>
            </a:r>
          </a:p>
          <a:p>
            <a:pPr>
              <a:buFontTx/>
              <a:buChar char="-"/>
            </a:pPr>
            <a:endParaRPr lang="en-US" dirty="0" smtClean="0">
              <a:solidFill>
                <a:srgbClr val="575F6D"/>
              </a:solidFill>
            </a:endParaRPr>
          </a:p>
          <a:p>
            <a:pPr>
              <a:buFontTx/>
              <a:buChar char="-"/>
            </a:pPr>
            <a:r>
              <a:rPr lang="en-US" dirty="0" smtClean="0">
                <a:solidFill>
                  <a:srgbClr val="575F6D"/>
                </a:solidFill>
              </a:rPr>
              <a:t>Visual inspection </a:t>
            </a:r>
          </a:p>
          <a:p>
            <a:pPr>
              <a:buFontTx/>
              <a:buChar char="-"/>
            </a:pPr>
            <a:endParaRPr lang="en-US" dirty="0" smtClean="0">
              <a:solidFill>
                <a:srgbClr val="575F6D"/>
              </a:solidFill>
            </a:endParaRPr>
          </a:p>
          <a:p>
            <a:pPr>
              <a:buFontTx/>
              <a:buChar char="-"/>
            </a:pPr>
            <a:r>
              <a:rPr lang="en-US" dirty="0" smtClean="0">
                <a:solidFill>
                  <a:srgbClr val="575F6D"/>
                </a:solidFill>
              </a:rPr>
              <a:t>Check with SIMBAD</a:t>
            </a:r>
          </a:p>
          <a:p>
            <a:pPr>
              <a:buFontTx/>
              <a:buChar char="-"/>
            </a:pPr>
            <a:endParaRPr lang="en-US" dirty="0" smtClean="0">
              <a:solidFill>
                <a:srgbClr val="575F6D"/>
              </a:solidFill>
            </a:endParaRPr>
          </a:p>
          <a:p>
            <a:pPr>
              <a:buFontTx/>
              <a:buChar char="-"/>
            </a:pPr>
            <a:r>
              <a:rPr lang="en-US" dirty="0" smtClean="0">
                <a:solidFill>
                  <a:srgbClr val="575F6D"/>
                </a:solidFill>
              </a:rPr>
              <a:t>Check with </a:t>
            </a:r>
            <a:r>
              <a:rPr lang="en-US" dirty="0" err="1" smtClean="0">
                <a:solidFill>
                  <a:srgbClr val="575F6D"/>
                </a:solidFill>
              </a:rPr>
              <a:t>DwarfArchive</a:t>
            </a:r>
            <a:r>
              <a:rPr lang="en-US" dirty="0" smtClean="0">
                <a:solidFill>
                  <a:srgbClr val="575F6D"/>
                </a:solidFill>
              </a:rPr>
              <a:t> </a:t>
            </a:r>
          </a:p>
          <a:p>
            <a:pPr>
              <a:buFontTx/>
              <a:buChar char="-"/>
            </a:pPr>
            <a:endParaRPr lang="en-US" dirty="0" smtClean="0">
              <a:solidFill>
                <a:srgbClr val="575F6D"/>
              </a:solidFill>
            </a:endParaRPr>
          </a:p>
          <a:p>
            <a:pPr>
              <a:buFontTx/>
              <a:buChar char="-"/>
            </a:pPr>
            <a:r>
              <a:rPr lang="en-US" dirty="0" smtClean="0">
                <a:solidFill>
                  <a:srgbClr val="575F6D"/>
                </a:solidFill>
              </a:rPr>
              <a:t>Exclude solar system bodies</a:t>
            </a:r>
          </a:p>
          <a:p>
            <a:endParaRPr lang="en-US" dirty="0">
              <a:solidFill>
                <a:srgbClr val="575F6D"/>
              </a:solidFill>
            </a:endParaRPr>
          </a:p>
        </p:txBody>
      </p:sp>
      <p:sp>
        <p:nvSpPr>
          <p:cNvPr id="3" name="Rectangle 2"/>
          <p:cNvSpPr/>
          <p:nvPr/>
        </p:nvSpPr>
        <p:spPr>
          <a:xfrm>
            <a:off x="6781800" y="6019800"/>
            <a:ext cx="1600200" cy="609600"/>
          </a:xfrm>
          <a:prstGeom prst="rect">
            <a:avLst/>
          </a:prstGeom>
          <a:solidFill>
            <a:schemeClr val="accent1">
              <a:lumMod val="60000"/>
              <a:lumOff val="40000"/>
            </a:schemeClr>
          </a:solidFill>
          <a:ln>
            <a:solidFill>
              <a:schemeClr val="accent1">
                <a:lumMod val="60000"/>
                <a:lumOff val="40000"/>
              </a:schemeClr>
            </a:solidFill>
          </a:ln>
          <a:effectLst>
            <a:outerShdw blurRad="50800" dist="38100" dir="270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6858000" y="6169223"/>
            <a:ext cx="1600200" cy="307777"/>
          </a:xfrm>
          <a:prstGeom prst="rect">
            <a:avLst/>
          </a:prstGeom>
          <a:noFill/>
        </p:spPr>
        <p:txBody>
          <a:bodyPr wrap="square" rtlCol="0">
            <a:spAutoFit/>
          </a:bodyPr>
          <a:lstStyle/>
          <a:p>
            <a:r>
              <a:rPr lang="en-US" sz="1400" dirty="0" smtClean="0">
                <a:solidFill>
                  <a:schemeClr val="tx2"/>
                </a:solidFill>
              </a:rPr>
              <a:t>T dwarf search</a:t>
            </a:r>
            <a:endParaRPr lang="en-US" sz="1400" dirty="0">
              <a:solidFill>
                <a:schemeClr val="tx2"/>
              </a:solidFill>
            </a:endParaRPr>
          </a:p>
        </p:txBody>
      </p:sp>
      <p:sp>
        <p:nvSpPr>
          <p:cNvPr id="6" name="TextBox 5"/>
          <p:cNvSpPr txBox="1"/>
          <p:nvPr/>
        </p:nvSpPr>
        <p:spPr>
          <a:xfrm>
            <a:off x="4572000" y="971490"/>
            <a:ext cx="3810000" cy="40011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000" dirty="0" smtClean="0">
                <a:solidFill>
                  <a:srgbClr val="575F6D"/>
                </a:solidFill>
              </a:rPr>
              <a:t>238 possible ultra cold dwarfs </a:t>
            </a:r>
            <a:endParaRPr lang="en-US" sz="2000" dirty="0">
              <a:solidFill>
                <a:srgbClr val="575F6D"/>
              </a:solidFill>
            </a:endParaRPr>
          </a:p>
        </p:txBody>
      </p:sp>
      <p:sp>
        <p:nvSpPr>
          <p:cNvPr id="7" name="Down Arrow 6"/>
          <p:cNvSpPr/>
          <p:nvPr/>
        </p:nvSpPr>
        <p:spPr>
          <a:xfrm>
            <a:off x="6096000" y="1817132"/>
            <a:ext cx="914400" cy="1916668"/>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4953000" y="4343400"/>
            <a:ext cx="3048000" cy="830997"/>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en-US" sz="2400" b="1" dirty="0" smtClean="0"/>
              <a:t>4 possible binaries!</a:t>
            </a:r>
            <a:endParaRPr lang="en-US" sz="2400" b="1" dirty="0"/>
          </a:p>
        </p:txBody>
      </p:sp>
      <p:sp>
        <p:nvSpPr>
          <p:cNvPr id="9" name="Right Brace 8"/>
          <p:cNvSpPr/>
          <p:nvPr/>
        </p:nvSpPr>
        <p:spPr>
          <a:xfrm>
            <a:off x="4114800" y="536377"/>
            <a:ext cx="457200" cy="5864423"/>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Oriel.thmx</Template>
  <TotalTime>1315</TotalTime>
  <Words>1066</Words>
  <Application>Microsoft Macintosh PowerPoint</Application>
  <PresentationFormat>On-screen Show (4:3)</PresentationFormat>
  <Paragraphs>163</Paragraphs>
  <Slides>12</Slides>
  <Notes>7</Notes>
  <HiddenSlides>0</HiddenSlides>
  <MMClips>0</MMClips>
  <ScaleCrop>false</ScaleCrop>
  <HeadingPairs>
    <vt:vector size="4" baseType="variant">
      <vt:variant>
        <vt:lpstr>Design Template</vt:lpstr>
      </vt:variant>
      <vt:variant>
        <vt:i4>1</vt:i4>
      </vt:variant>
      <vt:variant>
        <vt:lpstr>Slide Titles</vt:lpstr>
      </vt:variant>
      <vt:variant>
        <vt:i4>12</vt:i4>
      </vt:variant>
    </vt:vector>
  </HeadingPairs>
  <TitlesOfParts>
    <vt:vector size="13" baseType="lpstr">
      <vt:lpstr>Oriel</vt:lpstr>
      <vt:lpstr>New ultra cold dwarf binaries </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JG</Company>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Joana Gomes</dc:creator>
  <cp:lastModifiedBy>Joana Gomes</cp:lastModifiedBy>
  <cp:revision>27</cp:revision>
  <dcterms:created xsi:type="dcterms:W3CDTF">2010-09-08T13:51:20Z</dcterms:created>
  <dcterms:modified xsi:type="dcterms:W3CDTF">2010-09-08T13:51:30Z</dcterms:modified>
</cp:coreProperties>
</file>