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83" r:id="rId6"/>
    <p:sldId id="271" r:id="rId7"/>
    <p:sldId id="261" r:id="rId8"/>
    <p:sldId id="262" r:id="rId9"/>
    <p:sldId id="282" r:id="rId10"/>
    <p:sldId id="263" r:id="rId11"/>
    <p:sldId id="264" r:id="rId12"/>
    <p:sldId id="270" r:id="rId13"/>
    <p:sldId id="265" r:id="rId14"/>
    <p:sldId id="266" r:id="rId15"/>
    <p:sldId id="267" r:id="rId16"/>
    <p:sldId id="268" r:id="rId17"/>
    <p:sldId id="272" r:id="rId18"/>
    <p:sldId id="273" r:id="rId19"/>
    <p:sldId id="279" r:id="rId20"/>
    <p:sldId id="276" r:id="rId21"/>
    <p:sldId id="278" r:id="rId22"/>
    <p:sldId id="284" r:id="rId23"/>
    <p:sldId id="275" r:id="rId24"/>
    <p:sldId id="287" r:id="rId25"/>
    <p:sldId id="292" r:id="rId26"/>
    <p:sldId id="294" r:id="rId27"/>
    <p:sldId id="288" r:id="rId28"/>
    <p:sldId id="290" r:id="rId29"/>
    <p:sldId id="291" r:id="rId30"/>
    <p:sldId id="285" r:id="rId31"/>
    <p:sldId id="281" r:id="rId32"/>
    <p:sldId id="280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>
        <p:scale>
          <a:sx n="66" d="100"/>
          <a:sy n="66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A2E9-DD7A-4BC1-9F36-FB982161950D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A370C-793C-4463-8C74-918BBCE63E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66555D-4225-4277-AC89-7935F24E12D3}" type="datetimeFigureOut">
              <a:rPr lang="en-GB" smtClean="0"/>
              <a:pPr/>
              <a:t>08/09/2010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B98C7B-97B7-4290-AC3D-519141A5CA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dirty="0" smtClean="0"/>
              <a:t>M Dwarf Variability &amp; Transits In The Near Infrared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RoPACS</a:t>
            </a:r>
            <a:r>
              <a:rPr lang="en-GB" dirty="0" smtClean="0"/>
              <a:t> Meeting Lisbon 2010</a:t>
            </a:r>
            <a:endParaRPr lang="en-GB" dirty="0" smtClean="0"/>
          </a:p>
          <a:p>
            <a:r>
              <a:rPr lang="en-GB" dirty="0" smtClean="0"/>
              <a:t>Niall </a:t>
            </a:r>
            <a:r>
              <a:rPr lang="en-GB" dirty="0" err="1" smtClean="0"/>
              <a:t>Goudling</a:t>
            </a:r>
            <a:r>
              <a:rPr lang="en-GB" dirty="0" smtClean="0"/>
              <a:t> (n.t.goulding@herts.ac.uk)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5805264"/>
            <a:ext cx="2471202" cy="63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entre for Astrophysics Resear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5805264"/>
            <a:ext cx="1368152" cy="65215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  <p:pic>
        <p:nvPicPr>
          <p:cNvPr id="27650" name="Picture 2" descr="http://www.cbc.ca/gfx/images/news/photos/2009/12/16/space-planet-red-st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19" y="188640"/>
            <a:ext cx="6666885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Periodograms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 Dwarf candidate →  </a:t>
            </a:r>
            <a:r>
              <a:rPr lang="en-GB" dirty="0" err="1" smtClean="0"/>
              <a:t>Periodogram</a:t>
            </a:r>
            <a:r>
              <a:rPr lang="en-GB" dirty="0" smtClean="0"/>
              <a:t> + folding code</a:t>
            </a:r>
          </a:p>
          <a:p>
            <a:endParaRPr lang="en-GB" dirty="0" smtClean="0"/>
          </a:p>
          <a:p>
            <a:r>
              <a:rPr lang="en-GB" dirty="0" smtClean="0"/>
              <a:t>Periods found in light curves with Lomb-</a:t>
            </a:r>
            <a:r>
              <a:rPr lang="en-GB" dirty="0" err="1" smtClean="0"/>
              <a:t>Scargle</a:t>
            </a:r>
            <a:r>
              <a:rPr lang="en-GB" dirty="0" smtClean="0"/>
              <a:t> </a:t>
            </a:r>
            <a:r>
              <a:rPr lang="en-GB" dirty="0" err="1" smtClean="0"/>
              <a:t>Periodogram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Least squares sinusoid fitting.</a:t>
            </a:r>
          </a:p>
          <a:p>
            <a:endParaRPr lang="en-GB" dirty="0" smtClean="0"/>
          </a:p>
          <a:p>
            <a:r>
              <a:rPr lang="en-GB" dirty="0" smtClean="0"/>
              <a:t>Generally good with intrinsic variations and deep EBs.</a:t>
            </a:r>
          </a:p>
          <a:p>
            <a:endParaRPr lang="en-GB" dirty="0" smtClean="0"/>
          </a:p>
          <a:p>
            <a:r>
              <a:rPr lang="en-GB" dirty="0" smtClean="0"/>
              <a:t>Not </a:t>
            </a:r>
            <a:r>
              <a:rPr lang="en-GB" dirty="0" smtClean="0"/>
              <a:t>good with </a:t>
            </a:r>
            <a:r>
              <a:rPr lang="en-GB" dirty="0" smtClean="0"/>
              <a:t>transits or shallow </a:t>
            </a:r>
            <a:r>
              <a:rPr lang="en-GB" dirty="0" smtClean="0"/>
              <a:t>EBs.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7545"/>
            <a:ext cx="8344170" cy="4463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7544" y="764704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19.55+36.60-3_3751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en-GB" dirty="0" err="1" smtClean="0"/>
              <a:t>Periodogram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31300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635896" y="551723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Period (days)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525756" y="2838128"/>
            <a:ext cx="2016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Power</a:t>
            </a:r>
            <a:endParaRPr lang="en-GB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170080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Peak at 7.08 days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831222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166" y="1628800"/>
            <a:ext cx="809525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en-GB" dirty="0" err="1" smtClean="0"/>
              <a:t>Periodograms</a:t>
            </a:r>
            <a:r>
              <a:rPr lang="en-GB" dirty="0" smtClean="0"/>
              <a:t> have only limited use: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499918" y="2519318"/>
            <a:ext cx="2160240" cy="523220"/>
          </a:xfrm>
          <a:prstGeom prst="rect">
            <a:avLst/>
          </a:prstGeom>
          <a:noFill/>
          <a:scene3d>
            <a:camera prst="orthographicFront">
              <a:rot lat="30000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Power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99790"/>
            <a:ext cx="7744364" cy="414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75856" y="522920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Period (days)</a:t>
            </a:r>
            <a:endParaRPr lang="en-GB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3419872" y="2204864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20072" y="184482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Peak corresponding to EB period p=0.83 days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98072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19.55+36.60-2_1819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Aliasing with observational period...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7471445" cy="395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Aliasing with observational period...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7471445" cy="395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3968" y="2780928"/>
            <a:ext cx="288032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Periods at 1.000, 0.500, 0.333, 0.250, 0.200 (±0.0005) days</a:t>
            </a:r>
            <a:endParaRPr lang="en-GB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3419872" y="3242592"/>
            <a:ext cx="864096" cy="83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1"/>
          </p:cNvCxnSpPr>
          <p:nvPr/>
        </p:nvCxnSpPr>
        <p:spPr>
          <a:xfrm rot="10800000" flipV="1">
            <a:off x="2843808" y="3242592"/>
            <a:ext cx="1440160" cy="114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rot="10800000" flipV="1">
            <a:off x="2483768" y="3242592"/>
            <a:ext cx="1800200" cy="1338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1"/>
          </p:cNvCxnSpPr>
          <p:nvPr/>
        </p:nvCxnSpPr>
        <p:spPr>
          <a:xfrm rot="10800000" flipV="1">
            <a:off x="2195736" y="3242592"/>
            <a:ext cx="2088232" cy="762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1"/>
          </p:cNvCxnSpPr>
          <p:nvPr/>
        </p:nvCxnSpPr>
        <p:spPr>
          <a:xfrm rot="10800000" flipV="1">
            <a:off x="1979712" y="3242592"/>
            <a:ext cx="2304256" cy="1194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Aliasing with observational period...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7471445" cy="395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3968" y="2780928"/>
            <a:ext cx="288032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Periods at 1.000, 0.500, 0.333, 0.250, </a:t>
            </a:r>
            <a:r>
              <a:rPr lang="en-GB" dirty="0" smtClean="0"/>
              <a:t>0.200 </a:t>
            </a:r>
            <a:r>
              <a:rPr lang="en-GB" dirty="0" smtClean="0"/>
              <a:t>(±0.0005) </a:t>
            </a:r>
            <a:r>
              <a:rPr lang="en-GB" dirty="0" smtClean="0"/>
              <a:t>days</a:t>
            </a:r>
            <a:endParaRPr lang="en-GB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3419872" y="3242592"/>
            <a:ext cx="864096" cy="83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1"/>
          </p:cNvCxnSpPr>
          <p:nvPr/>
        </p:nvCxnSpPr>
        <p:spPr>
          <a:xfrm rot="10800000" flipV="1">
            <a:off x="2843808" y="3242592"/>
            <a:ext cx="1440160" cy="114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rot="10800000" flipV="1">
            <a:off x="2483768" y="3242592"/>
            <a:ext cx="1800200" cy="1338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1"/>
          </p:cNvCxnSpPr>
          <p:nvPr/>
        </p:nvCxnSpPr>
        <p:spPr>
          <a:xfrm rot="10800000" flipV="1">
            <a:off x="2195736" y="3242592"/>
            <a:ext cx="2088232" cy="762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1"/>
          </p:cNvCxnSpPr>
          <p:nvPr/>
        </p:nvCxnSpPr>
        <p:spPr>
          <a:xfrm rot="10800000" flipV="1">
            <a:off x="1979712" y="3242592"/>
            <a:ext cx="2304256" cy="1194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436096" y="3861048"/>
            <a:ext cx="2448272" cy="2232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940152" y="4149080"/>
            <a:ext cx="129614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Follow up?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GB" dirty="0" smtClean="0"/>
              <a:t>Some Examples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489467"/>
            <a:ext cx="7704856" cy="403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14847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Type=M2.5±1.21</a:t>
            </a:r>
          </a:p>
          <a:p>
            <a:r>
              <a:rPr lang="en-GB" dirty="0" smtClean="0"/>
              <a:t>Period= 3.82 days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348880"/>
            <a:ext cx="7834885" cy="404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62466"/>
            <a:ext cx="4086225" cy="2169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Selecting candidate M dwarfs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Identifying variable stars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Light curve manipulation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Some results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GB" dirty="0" smtClean="0"/>
              <a:t>Some Examples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Type=M2±0.61</a:t>
            </a:r>
          </a:p>
          <a:p>
            <a:r>
              <a:rPr lang="en-GB" dirty="0" smtClean="0"/>
              <a:t>Period= 2.45 days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1193"/>
            <a:ext cx="4086225" cy="213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37520"/>
            <a:ext cx="780615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GB" dirty="0" smtClean="0"/>
              <a:t>Some </a:t>
            </a: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Type=M2±0.61</a:t>
            </a:r>
          </a:p>
          <a:p>
            <a:r>
              <a:rPr lang="en-GB" dirty="0" smtClean="0"/>
              <a:t>Period= 2.45 days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48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1193"/>
            <a:ext cx="4086225" cy="213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55776" y="206084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Second period?</a:t>
            </a:r>
            <a:endParaRPr lang="en-GB" dirty="0"/>
          </a:p>
        </p:txBody>
      </p:sp>
      <p:cxnSp>
        <p:nvCxnSpPr>
          <p:cNvPr id="9" name="Curved Connector 8"/>
          <p:cNvCxnSpPr>
            <a:stCxn id="7" idx="3"/>
          </p:cNvCxnSpPr>
          <p:nvPr/>
        </p:nvCxnSpPr>
        <p:spPr>
          <a:xfrm flipV="1">
            <a:off x="4355976" y="980728"/>
            <a:ext cx="1368152" cy="12647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37520"/>
            <a:ext cx="780615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GB" dirty="0" smtClean="0"/>
              <a:t>Some </a:t>
            </a:r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016"/>
            <a:ext cx="4086234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2489467"/>
            <a:ext cx="7704856" cy="403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14847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Type=M1±1.18</a:t>
            </a:r>
          </a:p>
          <a:p>
            <a:r>
              <a:rPr lang="en-GB" dirty="0" smtClean="0"/>
              <a:t>Period= 17.48 days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en-GB" dirty="0" smtClean="0"/>
              <a:t>Some </a:t>
            </a:r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489467"/>
            <a:ext cx="7704856" cy="403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14847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Type=M0±2.07</a:t>
            </a:r>
          </a:p>
          <a:p>
            <a:r>
              <a:rPr lang="en-GB" dirty="0" smtClean="0"/>
              <a:t>Period= 35.58 days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333750"/>
          <a:ext cx="609600" cy="1905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193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5718"/>
            <a:ext cx="4086225" cy="212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564904"/>
            <a:ext cx="7704856" cy="4033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EBs...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636253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EBs...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636253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996952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EBs...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But only 33 variable stars so far....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636253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996952"/>
            <a:ext cx="60769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Results...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298341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75856" y="60212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       Spectral Type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79938" y="328033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Amplitude</a:t>
            </a:r>
            <a:endParaRPr lang="en-GB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Results...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60932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       Spectral Type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571926" y="31723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Period</a:t>
            </a:r>
            <a:endParaRPr lang="en-GB" b="1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6840760" cy="411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Results...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60212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Amplitude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79938" y="328033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Period</a:t>
            </a:r>
            <a:endParaRPr lang="en-GB" b="1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6912768" cy="414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Variability of M dwarfs has a wide impact:</a:t>
            </a:r>
          </a:p>
          <a:p>
            <a:pPr lvl="1"/>
            <a:r>
              <a:rPr lang="en-GB" dirty="0" smtClean="0"/>
              <a:t>Understanding magnetic activity and variability of M dwarfs</a:t>
            </a:r>
          </a:p>
          <a:p>
            <a:pPr lvl="1"/>
            <a:r>
              <a:rPr lang="en-GB" dirty="0" smtClean="0"/>
              <a:t>Implications of transit surveys</a:t>
            </a:r>
          </a:p>
          <a:p>
            <a:pPr lvl="1"/>
            <a:r>
              <a:rPr lang="en-GB" dirty="0" smtClean="0"/>
              <a:t>Implications for astrobiology</a:t>
            </a:r>
          </a:p>
          <a:p>
            <a:endParaRPr lang="en-GB" dirty="0" smtClean="0"/>
          </a:p>
          <a:p>
            <a:r>
              <a:rPr lang="en-GB" dirty="0" smtClean="0"/>
              <a:t>Up to 80% of later M dwarfs are active.</a:t>
            </a:r>
          </a:p>
          <a:p>
            <a:endParaRPr lang="en-GB" dirty="0" smtClean="0"/>
          </a:p>
          <a:p>
            <a:r>
              <a:rPr lang="en-GB" dirty="0" smtClean="0"/>
              <a:t>Spot coverage can be over 50% and up to ~70%.</a:t>
            </a:r>
            <a:endParaRPr lang="en-GB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520" y="6021288"/>
            <a:ext cx="9217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r>
              <a:rPr lang="it-IT" dirty="0"/>
              <a:t>S. Sciortino et al. (1998)</a:t>
            </a:r>
          </a:p>
          <a:p>
            <a:r>
              <a:rPr lang="en-GB" dirty="0"/>
              <a:t>A. </a:t>
            </a:r>
            <a:r>
              <a:rPr lang="en-GB" dirty="0" err="1"/>
              <a:t>Reiners</a:t>
            </a:r>
            <a:r>
              <a:rPr lang="en-GB" dirty="0"/>
              <a:t> (2006)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Nearby Stars?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7811373" cy="48965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44008" y="34917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90%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27089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83%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12976"/>
            <a:ext cx="720080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868144" y="2636912"/>
            <a:ext cx="79208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012160" y="35010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57%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2160" y="3429000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Improve stellar classification.</a:t>
            </a:r>
          </a:p>
          <a:p>
            <a:endParaRPr lang="en-GB" dirty="0" smtClean="0"/>
          </a:p>
          <a:p>
            <a:r>
              <a:rPr lang="en-GB" dirty="0" smtClean="0"/>
              <a:t>More thorough period search; follow up for longer periods.</a:t>
            </a:r>
          </a:p>
          <a:p>
            <a:endParaRPr lang="en-GB" dirty="0" smtClean="0"/>
          </a:p>
          <a:p>
            <a:r>
              <a:rPr lang="en-GB" dirty="0" smtClean="0"/>
              <a:t>Gain an idea of the fraction of M dwarfs that are periodically variable.</a:t>
            </a:r>
          </a:p>
          <a:p>
            <a:endParaRPr lang="en-GB" dirty="0" smtClean="0"/>
          </a:p>
          <a:p>
            <a:r>
              <a:rPr lang="en-GB" dirty="0" smtClean="0"/>
              <a:t>Period search in 03hr, 07hr and 17hr fields.</a:t>
            </a:r>
          </a:p>
          <a:p>
            <a:endParaRPr lang="en-GB" dirty="0" smtClean="0"/>
          </a:p>
          <a:p>
            <a:r>
              <a:rPr lang="en-GB" dirty="0" smtClean="0"/>
              <a:t>Can flaring events be detected in WTS light curves?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Understanding activity of M dwarfs is </a:t>
            </a:r>
            <a:r>
              <a:rPr lang="en-GB" dirty="0" smtClean="0"/>
              <a:t>important </a:t>
            </a:r>
            <a:r>
              <a:rPr lang="en-GB" dirty="0" smtClean="0"/>
              <a:t>for better transit models and </a:t>
            </a:r>
            <a:r>
              <a:rPr lang="en-GB" dirty="0" smtClean="0"/>
              <a:t>transit identification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 dwarf variability seems to be low level (~ ±0.01 </a:t>
            </a:r>
            <a:r>
              <a:rPr lang="en-GB" dirty="0" err="1" smtClean="0"/>
              <a:t>Mag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More periodicity needs to be found to identify p, A, and Spectral Type relations (if any).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3068960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Thank you!</a:t>
            </a:r>
            <a:endParaRPr lang="en-GB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764704"/>
          </a:xfrm>
        </p:spPr>
        <p:txBody>
          <a:bodyPr/>
          <a:lstStyle/>
          <a:p>
            <a:r>
              <a:rPr lang="en-GB" dirty="0" smtClean="0"/>
              <a:t>Selecting M Dwarfs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r>
              <a:rPr lang="en-GB" dirty="0" smtClean="0"/>
              <a:t>Using relations from Covey et al (2007)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5544616" cy="339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60212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(Plots used: r-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g-r; z-J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-z; J-H </a:t>
            </a:r>
            <a:r>
              <a:rPr lang="en-GB" dirty="0" err="1" smtClean="0"/>
              <a:t>vs</a:t>
            </a:r>
            <a:r>
              <a:rPr lang="en-GB" dirty="0" smtClean="0"/>
              <a:t> z-J; H-Ks </a:t>
            </a:r>
            <a:r>
              <a:rPr lang="en-GB" dirty="0" err="1" smtClean="0"/>
              <a:t>vs</a:t>
            </a:r>
            <a:r>
              <a:rPr lang="en-GB" dirty="0" smtClean="0"/>
              <a:t> J-H; </a:t>
            </a:r>
            <a:r>
              <a:rPr lang="en-GB" dirty="0" err="1" smtClean="0"/>
              <a:t>i</a:t>
            </a:r>
            <a:r>
              <a:rPr lang="en-GB" dirty="0" smtClean="0"/>
              <a:t>-Ks </a:t>
            </a:r>
            <a:r>
              <a:rPr lang="en-GB" dirty="0" err="1" smtClean="0"/>
              <a:t>vs</a:t>
            </a:r>
            <a:r>
              <a:rPr lang="en-GB" dirty="0" smtClean="0"/>
              <a:t> g-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1628800"/>
            <a:ext cx="230425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Luminosity class tracks on colour colour plots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764704"/>
          </a:xfrm>
        </p:spPr>
        <p:txBody>
          <a:bodyPr/>
          <a:lstStyle/>
          <a:p>
            <a:r>
              <a:rPr lang="en-GB" dirty="0" smtClean="0"/>
              <a:t>Selecting M Dwarfs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r>
              <a:rPr lang="en-GB" dirty="0" smtClean="0"/>
              <a:t>Using relations from Covey at al (2007)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5544616" cy="339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60212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(Plots used: r-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g-r; z-J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-z; J-H </a:t>
            </a:r>
            <a:r>
              <a:rPr lang="en-GB" dirty="0" err="1" smtClean="0"/>
              <a:t>vs</a:t>
            </a:r>
            <a:r>
              <a:rPr lang="en-GB" dirty="0" smtClean="0"/>
              <a:t> z-J; H-Ks </a:t>
            </a:r>
            <a:r>
              <a:rPr lang="en-GB" dirty="0" err="1" smtClean="0"/>
              <a:t>vs</a:t>
            </a:r>
            <a:r>
              <a:rPr lang="en-GB" dirty="0" smtClean="0"/>
              <a:t> J-H; </a:t>
            </a:r>
            <a:r>
              <a:rPr lang="en-GB" dirty="0" err="1" smtClean="0"/>
              <a:t>i</a:t>
            </a:r>
            <a:r>
              <a:rPr lang="en-GB" dirty="0" smtClean="0"/>
              <a:t>-Ks </a:t>
            </a:r>
            <a:r>
              <a:rPr lang="en-GB" dirty="0" err="1" smtClean="0"/>
              <a:t>vs</a:t>
            </a:r>
            <a:r>
              <a:rPr lang="en-GB" dirty="0" smtClean="0"/>
              <a:t> g-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1628800"/>
            <a:ext cx="230425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Luminosity class tracks on colour colour plots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844824"/>
            <a:ext cx="482735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060848"/>
            <a:ext cx="3168352" cy="16619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+ </a:t>
            </a:r>
          </a:p>
          <a:p>
            <a:r>
              <a:rPr lang="en-GB" dirty="0" smtClean="0"/>
              <a:t>Polynomials fitted to standard spectral positions in 7D colour space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Estimating Spectral Type/</a:t>
            </a:r>
            <a:r>
              <a:rPr lang="en-GB" dirty="0" err="1" smtClean="0"/>
              <a:t>Lum</a:t>
            </a:r>
            <a:r>
              <a:rPr lang="en-GB" dirty="0" smtClean="0"/>
              <a:t>. 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Using 2MASS (JHK</a:t>
            </a:r>
            <a:r>
              <a:rPr lang="en-GB" baseline="-25000" dirty="0" smtClean="0"/>
              <a:t>s</a:t>
            </a:r>
            <a:r>
              <a:rPr lang="en-GB" dirty="0" smtClean="0"/>
              <a:t>) and SDSS (</a:t>
            </a:r>
            <a:r>
              <a:rPr lang="en-GB" dirty="0" err="1" smtClean="0"/>
              <a:t>ugriz</a:t>
            </a:r>
            <a:r>
              <a:rPr lang="en-GB" dirty="0" smtClean="0"/>
              <a:t>) filters</a:t>
            </a:r>
          </a:p>
          <a:p>
            <a:endParaRPr lang="en-GB" dirty="0" smtClean="0"/>
          </a:p>
          <a:p>
            <a:r>
              <a:rPr lang="en-GB" dirty="0" smtClean="0"/>
              <a:t>Each colour-colour plot estimates a class for a star.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Each colour-type plot estimates a type.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Modal class found.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Resistant mean of spectral types found to give “average” spectral type.</a:t>
            </a:r>
          </a:p>
          <a:p>
            <a:endParaRPr lang="en-GB" dirty="0" smtClean="0"/>
          </a:p>
          <a:p>
            <a:r>
              <a:rPr lang="en-GB" dirty="0" smtClean="0"/>
              <a:t>Sample of ~3800 </a:t>
            </a:r>
            <a:r>
              <a:rPr lang="en-GB" dirty="0" smtClean="0"/>
              <a:t>potential M dwarfs in total.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0"/>
            <a:ext cx="6552728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986463"/>
            <a:ext cx="5327650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665" y="0"/>
            <a:ext cx="7046265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010275"/>
            <a:ext cx="51847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19hr Field Spectral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63093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Spectral Type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463914" y="34963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Frequency</a:t>
            </a:r>
            <a:endParaRPr lang="en-GB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7884368" cy="528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5414</TotalTime>
  <Words>534</Words>
  <Application>Microsoft Office PowerPoint</Application>
  <PresentationFormat>On-screen Show (4:3)</PresentationFormat>
  <Paragraphs>139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Oriel</vt:lpstr>
      <vt:lpstr>M Dwarf Variability &amp; Transits In The Near Infrared</vt:lpstr>
      <vt:lpstr>Overview</vt:lpstr>
      <vt:lpstr>Introduction</vt:lpstr>
      <vt:lpstr>Selecting M Dwarfs</vt:lpstr>
      <vt:lpstr>Selecting M Dwarfs</vt:lpstr>
      <vt:lpstr>Estimating Spectral Type/Lum. Class</vt:lpstr>
      <vt:lpstr>Slide 7</vt:lpstr>
      <vt:lpstr>Slide 8</vt:lpstr>
      <vt:lpstr>19hr Field Spectral Types</vt:lpstr>
      <vt:lpstr>Periodograms</vt:lpstr>
      <vt:lpstr>Slide 11</vt:lpstr>
      <vt:lpstr>Periodogram</vt:lpstr>
      <vt:lpstr>Slide 13</vt:lpstr>
      <vt:lpstr>Slide 14</vt:lpstr>
      <vt:lpstr>Slide 15</vt:lpstr>
      <vt:lpstr>Problems...</vt:lpstr>
      <vt:lpstr>Problems...</vt:lpstr>
      <vt:lpstr>Problems...</vt:lpstr>
      <vt:lpstr>Some Examples</vt:lpstr>
      <vt:lpstr>Some Examples</vt:lpstr>
      <vt:lpstr>Some Examples</vt:lpstr>
      <vt:lpstr>Some Examples</vt:lpstr>
      <vt:lpstr>Some Examples</vt:lpstr>
      <vt:lpstr>A Few EBs...</vt:lpstr>
      <vt:lpstr>A Few EBs...</vt:lpstr>
      <vt:lpstr>A Few EBs...</vt:lpstr>
      <vt:lpstr>Some Results...</vt:lpstr>
      <vt:lpstr>Some Results...</vt:lpstr>
      <vt:lpstr>Some Results...</vt:lpstr>
      <vt:lpstr>Impact of Nearby Stars?</vt:lpstr>
      <vt:lpstr>Future work</vt:lpstr>
      <vt:lpstr>Summary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Niall</dc:creator>
  <cp:lastModifiedBy>Niall</cp:lastModifiedBy>
  <cp:revision>362</cp:revision>
  <dcterms:created xsi:type="dcterms:W3CDTF">2010-09-04T18:45:37Z</dcterms:created>
  <dcterms:modified xsi:type="dcterms:W3CDTF">2010-09-08T13:56:17Z</dcterms:modified>
</cp:coreProperties>
</file>